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4" r:id="rId3"/>
    <p:sldId id="279" r:id="rId4"/>
    <p:sldId id="293" r:id="rId5"/>
    <p:sldId id="278" r:id="rId6"/>
    <p:sldId id="290" r:id="rId7"/>
    <p:sldId id="283" r:id="rId8"/>
    <p:sldId id="280" r:id="rId9"/>
    <p:sldId id="284" r:id="rId10"/>
    <p:sldId id="285" r:id="rId11"/>
    <p:sldId id="288" r:id="rId12"/>
    <p:sldId id="289" r:id="rId13"/>
    <p:sldId id="294" r:id="rId14"/>
    <p:sldId id="287" r:id="rId15"/>
    <p:sldId id="282" r:id="rId16"/>
    <p:sldId id="291" r:id="rId17"/>
    <p:sldId id="277" r:id="rId18"/>
    <p:sldId id="286" r:id="rId19"/>
    <p:sldId id="292" r:id="rId20"/>
    <p:sldId id="268" r:id="rId21"/>
    <p:sldId id="276" r:id="rId22"/>
    <p:sldId id="262" r:id="rId23"/>
    <p:sldId id="263" r:id="rId24"/>
    <p:sldId id="267"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13" autoAdjust="0"/>
    <p:restoredTop sz="68761" autoAdjust="0"/>
  </p:normalViewPr>
  <p:slideViewPr>
    <p:cSldViewPr>
      <p:cViewPr>
        <p:scale>
          <a:sx n="75" d="100"/>
          <a:sy n="75" d="100"/>
        </p:scale>
        <p:origin x="-1002" y="9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14796-8242-2141-9B7A-ACF9693F3C49}" type="datetimeFigureOut">
              <a:rPr lang="en-US" smtClean="0"/>
              <a:t>10/26/2015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1C8147-B351-894A-83BE-784BD6E4D3D6}" type="slidenum">
              <a:rPr lang="en-US" smtClean="0"/>
              <a:t>‹#›</a:t>
            </a:fld>
            <a:endParaRPr lang="en-US"/>
          </a:p>
        </p:txBody>
      </p:sp>
    </p:spTree>
    <p:extLst>
      <p:ext uri="{BB962C8B-B14F-4D97-AF65-F5344CB8AC3E}">
        <p14:creationId xmlns:p14="http://schemas.microsoft.com/office/powerpoint/2010/main" val="11290547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sba.gov/content/mentor-protege-progra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gsa.gov/portal/staffDirectory/topic/37@@"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sba.gov/content/women-owned-businesses"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sba.gov/content/hubzone-0" TargetMode="External"/><Relationship Id="rId5" Type="http://schemas.openxmlformats.org/officeDocument/2006/relationships/hyperlink" Target="https://www.sba.gov/content/service-disabled-veteran-owned-small-business-concerns-sdvosbc" TargetMode="External"/><Relationship Id="rId4" Type="http://schemas.openxmlformats.org/officeDocument/2006/relationships/hyperlink" Target="https://www.sba.gov/content/8a-business-development"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It is an honor to be here.  </a:t>
            </a:r>
          </a:p>
          <a:p>
            <a:endParaRPr lang="en-US" dirty="0" smtClean="0"/>
          </a:p>
          <a:p>
            <a:r>
              <a:rPr lang="en-US" b="1" dirty="0" smtClean="0"/>
              <a:t>Views do not represent the views of the US Department of Commerce but rather speak in my personal capacity</a:t>
            </a:r>
          </a:p>
          <a:p>
            <a:endParaRPr lang="en-US" dirty="0" smtClean="0"/>
          </a:p>
          <a:p>
            <a:r>
              <a:rPr lang="en-US" b="1" dirty="0" smtClean="0"/>
              <a:t>Experience represents business</a:t>
            </a:r>
            <a:r>
              <a:rPr lang="en-US" b="1" baseline="0" dirty="0" smtClean="0"/>
              <a:t> and trade development through rule of law</a:t>
            </a:r>
          </a:p>
          <a:p>
            <a:r>
              <a:rPr lang="en-US" b="1" baseline="0" dirty="0" smtClean="0"/>
              <a:t>Includes experience in Conflict zones Afghanistan, Iraq, and transitional economies in North Africa, Central Asia, and Central America</a:t>
            </a:r>
          </a:p>
          <a:p>
            <a:r>
              <a:rPr lang="en-US" b="1" baseline="0" dirty="0" smtClean="0"/>
              <a:t>For me, I have been on the ABA Rule of Law Initiative Board, over a decade of ABA Leadership positions</a:t>
            </a:r>
          </a:p>
          <a:p>
            <a:r>
              <a:rPr lang="en-US" b="1" baseline="0" dirty="0" smtClean="0"/>
              <a:t>Corporate Lawyer with 10 years in the private sector </a:t>
            </a:r>
            <a:endParaRPr lang="en-US" b="1" dirty="0"/>
          </a:p>
        </p:txBody>
      </p:sp>
      <p:sp>
        <p:nvSpPr>
          <p:cNvPr id="4" name="Slide Number Placeholder 3"/>
          <p:cNvSpPr>
            <a:spLocks noGrp="1"/>
          </p:cNvSpPr>
          <p:nvPr>
            <p:ph type="sldNum" sz="quarter" idx="10"/>
          </p:nvPr>
        </p:nvSpPr>
        <p:spPr/>
        <p:txBody>
          <a:bodyPr/>
          <a:lstStyle/>
          <a:p>
            <a:fld id="{8F1C8147-B351-894A-83BE-784BD6E4D3D6}" type="slidenum">
              <a:rPr lang="en-US" smtClean="0"/>
              <a:t>1</a:t>
            </a:fld>
            <a:endParaRPr lang="en-US"/>
          </a:p>
        </p:txBody>
      </p:sp>
    </p:spTree>
    <p:extLst>
      <p:ext uri="{BB962C8B-B14F-4D97-AF65-F5344CB8AC3E}">
        <p14:creationId xmlns:p14="http://schemas.microsoft.com/office/powerpoint/2010/main" val="847693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Small Business Administration (SBA) </a:t>
            </a:r>
          </a:p>
          <a:p>
            <a:endParaRPr lang="en-US" dirty="0" smtClean="0"/>
          </a:p>
          <a:p>
            <a:r>
              <a:rPr lang="en-US" sz="1200" kern="1200" dirty="0" smtClean="0">
                <a:solidFill>
                  <a:schemeClr val="tx1"/>
                </a:solidFill>
                <a:effectLst/>
                <a:latin typeface="+mn-lt"/>
                <a:ea typeface="+mn-ea"/>
                <a:cs typeface="+mn-cs"/>
              </a:rPr>
              <a:t>The Small Business Administration offers a variety of services and assistance to current and would-be government contractors. Its website, available at http://</a:t>
            </a:r>
            <a:r>
              <a:rPr lang="en-US" sz="1200" kern="1200" dirty="0" err="1" smtClean="0">
                <a:solidFill>
                  <a:schemeClr val="tx1"/>
                </a:solidFill>
                <a:effectLst/>
                <a:latin typeface="+mn-lt"/>
                <a:ea typeface="+mn-ea"/>
                <a:cs typeface="+mn-cs"/>
              </a:rPr>
              <a:t>www.sba.gov</a:t>
            </a:r>
            <a:r>
              <a:rPr lang="en-US" sz="1200" kern="1200" dirty="0" smtClean="0">
                <a:solidFill>
                  <a:schemeClr val="tx1"/>
                </a:solidFill>
                <a:effectLst/>
                <a:latin typeface="+mn-lt"/>
                <a:ea typeface="+mn-ea"/>
                <a:cs typeface="+mn-cs"/>
              </a:rPr>
              <a:t>, includes information on, among other topics, contract opportunities, online training, and laws and regulations. The SBA also offers training and counseling services through its Office of Entrepreneurial Development, available at http://</a:t>
            </a:r>
            <a:r>
              <a:rPr lang="en-US" sz="1200" kern="1200" dirty="0" err="1" smtClean="0">
                <a:solidFill>
                  <a:schemeClr val="tx1"/>
                </a:solidFill>
                <a:effectLst/>
                <a:latin typeface="+mn-lt"/>
                <a:ea typeface="+mn-ea"/>
                <a:cs typeface="+mn-cs"/>
              </a:rPr>
              <a:t>www.sba.gov</a:t>
            </a:r>
            <a:r>
              <a:rPr lang="en-US" sz="1200" kern="1200" dirty="0" smtClean="0">
                <a:solidFill>
                  <a:schemeClr val="tx1"/>
                </a:solidFill>
                <a:effectLst/>
                <a:latin typeface="+mn-lt"/>
                <a:ea typeface="+mn-ea"/>
                <a:cs typeface="+mn-cs"/>
              </a:rPr>
              <a:t>/about-offices-content/1/2463. This site includes, for example, information about Small Business Development Centers, which provide management and technical assistance to small businesses. Free online courses, on topics such as government contracting and marketing and advertising, also are available on the SBA website, at http://</a:t>
            </a:r>
            <a:r>
              <a:rPr lang="en-US" sz="1200" kern="1200" dirty="0" err="1" smtClean="0">
                <a:solidFill>
                  <a:schemeClr val="tx1"/>
                </a:solidFill>
                <a:effectLst/>
                <a:latin typeface="+mn-lt"/>
                <a:ea typeface="+mn-ea"/>
                <a:cs typeface="+mn-cs"/>
              </a:rPr>
              <a:t>www.sba.gov</a:t>
            </a:r>
            <a:r>
              <a:rPr lang="en-US" sz="1200" kern="1200" dirty="0" smtClean="0">
                <a:solidFill>
                  <a:schemeClr val="tx1"/>
                </a:solidFill>
                <a:effectLst/>
                <a:latin typeface="+mn-lt"/>
                <a:ea typeface="+mn-ea"/>
                <a:cs typeface="+mn-cs"/>
              </a:rPr>
              <a:t>/category/navigation-structure/counseling-training.10 </a:t>
            </a:r>
            <a:endParaRPr lang="en-US" dirty="0" smtClean="0"/>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10</a:t>
            </a:fld>
            <a:endParaRPr lang="en-US"/>
          </a:p>
        </p:txBody>
      </p:sp>
    </p:spTree>
    <p:extLst>
      <p:ext uri="{BB962C8B-B14F-4D97-AF65-F5344CB8AC3E}">
        <p14:creationId xmlns:p14="http://schemas.microsoft.com/office/powerpoint/2010/main" val="333701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What is the 8(a) Business Development Program?</a:t>
            </a:r>
          </a:p>
          <a:p>
            <a:r>
              <a:rPr lang="en-US" sz="1200" kern="1200" dirty="0" smtClean="0">
                <a:solidFill>
                  <a:schemeClr val="tx1"/>
                </a:solidFill>
                <a:latin typeface="+mn-lt"/>
                <a:ea typeface="+mn-ea"/>
                <a:cs typeface="+mn-cs"/>
              </a:rPr>
              <a:t>The 8(a) Business Development Program is a business assistance program for small disadvantaged businesses. </a:t>
            </a:r>
            <a:r>
              <a:rPr lang="en-US" sz="1200" b="1" kern="1200" dirty="0" smtClean="0">
                <a:solidFill>
                  <a:schemeClr val="tx1"/>
                </a:solidFill>
                <a:latin typeface="+mn-lt"/>
                <a:ea typeface="+mn-ea"/>
                <a:cs typeface="+mn-cs"/>
              </a:rPr>
              <a:t>The 8(a) Program offers a broad scope of assistance to firms that are owned and controlled at least 51% by socially and economically disadvantaged individuals.</a:t>
            </a:r>
          </a:p>
          <a:p>
            <a:r>
              <a:rPr lang="en-US" sz="1200" kern="1200" dirty="0" smtClean="0">
                <a:solidFill>
                  <a:schemeClr val="tx1"/>
                </a:solidFill>
                <a:latin typeface="+mn-lt"/>
                <a:ea typeface="+mn-ea"/>
                <a:cs typeface="+mn-cs"/>
              </a:rPr>
              <a:t>The 8(a) Program is an essential instrument for helping socially and economically disadvantaged entrepreneurs gain access to the economic mainstream of American society. The program helps thousands of aspiring entrepreneurs to gain a foothold in government contracting.</a:t>
            </a:r>
          </a:p>
          <a:p>
            <a:r>
              <a:rPr lang="en-US" sz="1200" kern="1200" dirty="0" smtClean="0">
                <a:solidFill>
                  <a:schemeClr val="tx1"/>
                </a:solidFill>
                <a:latin typeface="+mn-lt"/>
                <a:ea typeface="+mn-ea"/>
                <a:cs typeface="+mn-cs"/>
              </a:rPr>
              <a:t>Participation in the program is divided into two phases over nine years: a four-year developmental stage and a five-year transition stage.</a:t>
            </a:r>
          </a:p>
          <a:p>
            <a:endParaRPr lang="en-US" dirty="0" smtClean="0"/>
          </a:p>
          <a:p>
            <a:r>
              <a:rPr lang="en-US" sz="1200" kern="1200" dirty="0" smtClean="0">
                <a:solidFill>
                  <a:schemeClr val="tx1"/>
                </a:solidFill>
                <a:latin typeface="+mn-lt"/>
                <a:ea typeface="+mn-ea"/>
                <a:cs typeface="+mn-cs"/>
              </a:rPr>
              <a:t>Benefits of the Program</a:t>
            </a:r>
          </a:p>
          <a:p>
            <a:r>
              <a:rPr lang="en-US" sz="1200" b="1" kern="1200" dirty="0" smtClean="0">
                <a:solidFill>
                  <a:schemeClr val="tx1"/>
                </a:solidFill>
                <a:latin typeface="+mn-lt"/>
                <a:ea typeface="+mn-ea"/>
                <a:cs typeface="+mn-cs"/>
              </a:rPr>
              <a:t>Participants can receive sole-source contracts, up to a ceiling of $4 million for goods and services and $6.5 million for manufacturing. </a:t>
            </a:r>
            <a:r>
              <a:rPr lang="en-US" sz="1200" kern="1200" dirty="0" smtClean="0">
                <a:solidFill>
                  <a:schemeClr val="tx1"/>
                </a:solidFill>
                <a:latin typeface="+mn-lt"/>
                <a:ea typeface="+mn-ea"/>
                <a:cs typeface="+mn-cs"/>
              </a:rPr>
              <a:t>While we help 8(a) firms build their competitive and institutional know-how, we also encourage you to participate in competitive acquisitions.</a:t>
            </a:r>
          </a:p>
          <a:p>
            <a:r>
              <a:rPr lang="en-US" sz="1200" b="1" kern="1200" dirty="0" smtClean="0">
                <a:solidFill>
                  <a:schemeClr val="tx1"/>
                </a:solidFill>
                <a:latin typeface="+mn-lt"/>
                <a:ea typeface="+mn-ea"/>
                <a:cs typeface="+mn-cs"/>
              </a:rPr>
              <a:t>8(a) firms are also able to form joint ventures and teams to bid on contracts. </a:t>
            </a:r>
            <a:r>
              <a:rPr lang="en-US" sz="1200" kern="1200" dirty="0" smtClean="0">
                <a:solidFill>
                  <a:schemeClr val="tx1"/>
                </a:solidFill>
                <a:latin typeface="+mn-lt"/>
                <a:ea typeface="+mn-ea"/>
                <a:cs typeface="+mn-cs"/>
              </a:rPr>
              <a:t>This enhances the ability of 8(a) firms to perform larger prime contracts and overcome the effects of contract bundling, the combining of two or more contracts together into one large contract. Also, see the </a:t>
            </a:r>
            <a:r>
              <a:rPr lang="en-US" sz="1200" kern="1200" dirty="0" smtClean="0">
                <a:solidFill>
                  <a:schemeClr val="tx1"/>
                </a:solidFill>
                <a:latin typeface="+mn-lt"/>
                <a:ea typeface="+mn-ea"/>
                <a:cs typeface="+mn-cs"/>
                <a:hlinkClick r:id="rId3"/>
              </a:rPr>
              <a:t>Mentor-Protégé Program for more information on allowing starting 8(a) companies to learn the ropes from other more experienced businesses.</a:t>
            </a:r>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11</a:t>
            </a:fld>
            <a:endParaRPr lang="en-US"/>
          </a:p>
        </p:txBody>
      </p:sp>
    </p:spTree>
    <p:extLst>
      <p:ext uri="{BB962C8B-B14F-4D97-AF65-F5344CB8AC3E}">
        <p14:creationId xmlns:p14="http://schemas.microsoft.com/office/powerpoint/2010/main" val="1235401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IBM staff would search for small</a:t>
            </a:r>
            <a:r>
              <a:rPr lang="en-US" baseline="0" dirty="0" smtClean="0"/>
              <a:t> business partners with advantages such as set asides in order to bid for contracts.  </a:t>
            </a:r>
          </a:p>
          <a:p>
            <a:endParaRPr lang="en-US" baseline="0" dirty="0" smtClean="0"/>
          </a:p>
          <a:p>
            <a:r>
              <a:rPr lang="en-US" baseline="0" dirty="0" smtClean="0"/>
              <a:t>IBM staff would also search for specific companies to partner with specific capacity to bid for contracts in a bundled fashion</a:t>
            </a:r>
            <a:r>
              <a:rPr lang="en-US" baseline="0" dirty="0" smtClean="0"/>
              <a:t>.</a:t>
            </a:r>
          </a:p>
          <a:p>
            <a:endParaRPr lang="en-US" baseline="0" dirty="0" smtClean="0"/>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Importance of GPA Coverage</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Trade Agreements Act of 1979: </a:t>
            </a:r>
            <a:r>
              <a:rPr lang="en-US" sz="1200" b="0" i="0" u="none" strike="noStrike" kern="1200" baseline="0" dirty="0" smtClean="0">
                <a:solidFill>
                  <a:schemeClr val="tx1"/>
                </a:solidFill>
                <a:latin typeface="+mn-lt"/>
                <a:ea typeface="+mn-ea"/>
                <a:cs typeface="+mn-cs"/>
              </a:rPr>
              <a:t>For procurement covered under an international agreement, US Federal agencies are prohibited from purchasing goods and services from outside the US and from GPA/trade agreement partners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GPA member states, Least Developed Countries (LDCs) and US Free Trade Agreement partners have </a:t>
            </a:r>
            <a:r>
              <a:rPr lang="en-US" sz="1200" b="1" i="0" u="none" strike="noStrike" kern="1200" baseline="0" dirty="0" smtClean="0">
                <a:solidFill>
                  <a:schemeClr val="tx1"/>
                </a:solidFill>
                <a:latin typeface="+mn-lt"/>
                <a:ea typeface="+mn-ea"/>
                <a:cs typeface="+mn-cs"/>
              </a:rPr>
              <a:t>access </a:t>
            </a:r>
            <a:r>
              <a:rPr lang="en-US" sz="1200" b="0" i="0" u="none" strike="noStrike" kern="1200" baseline="0" dirty="0" smtClean="0">
                <a:solidFill>
                  <a:schemeClr val="tx1"/>
                </a:solidFill>
                <a:latin typeface="+mn-lt"/>
                <a:ea typeface="+mn-ea"/>
                <a:cs typeface="+mn-cs"/>
              </a:rPr>
              <a:t>to these contracts. </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Non-GPA and non-FTA partners and non-LDCs have virtually no access to these federal contracts. </a:t>
            </a: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12</a:t>
            </a:fld>
            <a:endParaRPr lang="en-US"/>
          </a:p>
        </p:txBody>
      </p:sp>
    </p:spTree>
    <p:extLst>
      <p:ext uri="{BB962C8B-B14F-4D97-AF65-F5344CB8AC3E}">
        <p14:creationId xmlns:p14="http://schemas.microsoft.com/office/powerpoint/2010/main" val="708331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Using the Subcontracting Directory</a:t>
            </a:r>
            <a:endParaRPr lang="en-US" dirty="0" smtClean="0">
              <a:effectLst/>
            </a:endParaRPr>
          </a:p>
          <a:p>
            <a:r>
              <a:rPr lang="en-US" dirty="0" smtClean="0">
                <a:effectLst/>
              </a:rPr>
              <a:t>Who the GSA Subcontracting Directory is for: The GSA Subcontracting Directory is published for small business concerns seeking subcontracting opportunities with General Services Administration (GSA) prime contractors. The directory lists large business prime contractors who, by law, are required to establish plans and goals for subcontracting with small business firms.  </a:t>
            </a:r>
            <a:r>
              <a:rPr lang="en-US" b="1" dirty="0" smtClean="0">
                <a:effectLst/>
              </a:rPr>
              <a:t>NO PENALITIES FOR NOT MEETING THOSE GOALS </a:t>
            </a:r>
          </a:p>
          <a:p>
            <a:r>
              <a:rPr lang="en-US" b="1" dirty="0" smtClean="0">
                <a:effectLst/>
              </a:rPr>
              <a:t>Who Is in the Subcontracting Directory:</a:t>
            </a:r>
            <a:endParaRPr lang="en-US" dirty="0" smtClean="0">
              <a:effectLst/>
            </a:endParaRPr>
          </a:p>
          <a:p>
            <a:r>
              <a:rPr lang="en-US" dirty="0" smtClean="0">
                <a:effectLst/>
              </a:rPr>
              <a:t>Large prime contractors who have received federal contracts:</a:t>
            </a:r>
          </a:p>
          <a:p>
            <a:r>
              <a:rPr lang="en-US" dirty="0" smtClean="0">
                <a:effectLst/>
              </a:rPr>
              <a:t>• for goods &amp; services other than construction, valued at over $700,000</a:t>
            </a:r>
          </a:p>
          <a:p>
            <a:r>
              <a:rPr lang="en-US" dirty="0" smtClean="0">
                <a:effectLst/>
              </a:rPr>
              <a:t>• for construction valued at over $1.5 million</a:t>
            </a:r>
          </a:p>
          <a:p>
            <a:r>
              <a:rPr lang="en-US" b="1" dirty="0" smtClean="0">
                <a:effectLst/>
              </a:rPr>
              <a:t>Disclaimer</a:t>
            </a:r>
            <a:r>
              <a:rPr lang="en-US" dirty="0" smtClean="0">
                <a:effectLst/>
              </a:rPr>
              <a:t>: The General Services Administration (GSA) obtains the names and addresses for this listing from the Federal Procurement Data System (FPDS) when a large business receives a Federal contract over $700,000 ($1.5 million for construction contracts).</a:t>
            </a:r>
            <a:br>
              <a:rPr lang="en-US" dirty="0" smtClean="0">
                <a:effectLst/>
              </a:rPr>
            </a:br>
            <a:r>
              <a:rPr lang="en-US" dirty="0" smtClean="0">
                <a:effectLst/>
              </a:rPr>
              <a:t>Please note that GSA does not have the authority to require a prime contractor to use a particular small business. However, GSA’s Small Business Technical Advisors (SBTAs) can provide assistance to small businesses on how to market their products and services to the prime contractors in this directory. To locate an SBTA </a:t>
            </a:r>
            <a:r>
              <a:rPr lang="en-US" dirty="0" smtClean="0">
                <a:effectLst/>
                <a:hlinkClick r:id="rId3"/>
              </a:rPr>
              <a:t>click here</a:t>
            </a:r>
            <a:r>
              <a:rPr lang="en-US" dirty="0" smtClean="0">
                <a:effectLst/>
              </a:rPr>
              <a:t>.</a:t>
            </a:r>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13</a:t>
            </a:fld>
            <a:endParaRPr lang="en-US"/>
          </a:p>
        </p:txBody>
      </p:sp>
    </p:spTree>
    <p:extLst>
      <p:ext uri="{BB962C8B-B14F-4D97-AF65-F5344CB8AC3E}">
        <p14:creationId xmlns:p14="http://schemas.microsoft.com/office/powerpoint/2010/main" val="4144560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 is not binding</a:t>
            </a:r>
          </a:p>
          <a:p>
            <a:endParaRPr lang="en-US" dirty="0" smtClean="0"/>
          </a:p>
          <a:p>
            <a:r>
              <a:rPr lang="en-US" dirty="0" smtClean="0"/>
              <a:t>Goal cannot be used as a basis for awarding contracts to SMEs</a:t>
            </a:r>
          </a:p>
          <a:p>
            <a:endParaRPr lang="en-US" dirty="0" smtClean="0"/>
          </a:p>
          <a:p>
            <a:r>
              <a:rPr lang="en-US" dirty="0" smtClean="0"/>
              <a:t>The fact</a:t>
            </a:r>
            <a:r>
              <a:rPr lang="en-US" baseline="0" dirty="0" smtClean="0"/>
              <a:t> that you are trying to meet this goals is not a justification for sole sourcing or set aside.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14</a:t>
            </a:fld>
            <a:endParaRPr lang="en-US"/>
          </a:p>
        </p:txBody>
      </p:sp>
    </p:spTree>
    <p:extLst>
      <p:ext uri="{BB962C8B-B14F-4D97-AF65-F5344CB8AC3E}">
        <p14:creationId xmlns:p14="http://schemas.microsoft.com/office/powerpoint/2010/main" val="3955177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here is a sampling of the statutory goals established by federal executive agencies:</a:t>
            </a:r>
          </a:p>
          <a:p>
            <a:r>
              <a:rPr lang="en-US" dirty="0" smtClean="0"/>
              <a:t>23 percent of prime contracts for small businesses;</a:t>
            </a:r>
          </a:p>
          <a:p>
            <a:r>
              <a:rPr lang="en-US" dirty="0" smtClean="0"/>
              <a:t>5 percent of prime and subcontracts for </a:t>
            </a:r>
            <a:r>
              <a:rPr lang="en-US" u="sng" dirty="0" smtClean="0">
                <a:hlinkClick r:id="rId3"/>
              </a:rPr>
              <a:t>women-owned small businesses;</a:t>
            </a:r>
          </a:p>
          <a:p>
            <a:r>
              <a:rPr lang="en-US" dirty="0" smtClean="0"/>
              <a:t>5 percent of prime contracts and subcontracts for </a:t>
            </a:r>
            <a:r>
              <a:rPr lang="en-US" dirty="0" smtClean="0">
                <a:hlinkClick r:id="rId4"/>
              </a:rPr>
              <a:t>Small Disadvantaged Businesses;</a:t>
            </a:r>
          </a:p>
          <a:p>
            <a:r>
              <a:rPr lang="en-US" dirty="0" smtClean="0"/>
              <a:t>3 percent of prime and subcontracts for </a:t>
            </a:r>
            <a:r>
              <a:rPr lang="en-US" dirty="0" smtClean="0">
                <a:hlinkClick r:id="rId5"/>
              </a:rPr>
              <a:t>service-disabled veteran-owned small businesses.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 percent of prime contracts and subcontracts for </a:t>
            </a:r>
            <a:r>
              <a:rPr lang="en-US" dirty="0" smtClean="0">
                <a:hlinkClick r:id="rId6"/>
              </a:rPr>
              <a:t>HUBZone small businesses; </a:t>
            </a:r>
            <a:r>
              <a:rPr lang="en-US" sz="1200" kern="1200" dirty="0" smtClean="0">
                <a:solidFill>
                  <a:schemeClr val="tx1"/>
                </a:solidFill>
                <a:latin typeface="+mn-lt"/>
                <a:ea typeface="+mn-ea"/>
                <a:cs typeface="+mn-cs"/>
              </a:rPr>
              <a:t>Historically Underutilized Business Zones (</a:t>
            </a:r>
            <a:r>
              <a:rPr lang="en-US" sz="1200" kern="1200" dirty="0" err="1" smtClean="0">
                <a:solidFill>
                  <a:schemeClr val="tx1"/>
                </a:solidFill>
                <a:latin typeface="+mn-lt"/>
                <a:ea typeface="+mn-ea"/>
                <a:cs typeface="+mn-cs"/>
              </a:rPr>
              <a:t>HUBZone</a:t>
            </a:r>
            <a:r>
              <a:rPr lang="en-US" sz="1200" kern="1200" dirty="0" smtClean="0">
                <a:solidFill>
                  <a:schemeClr val="tx1"/>
                </a:solidFill>
                <a:latin typeface="+mn-lt"/>
                <a:ea typeface="+mn-ea"/>
                <a:cs typeface="+mn-cs"/>
              </a:rPr>
              <a:t>) </a:t>
            </a:r>
            <a:endParaRPr lang="en-US" dirty="0" smtClean="0">
              <a:hlinkClick r:id="rId6"/>
            </a:endParaRPr>
          </a:p>
          <a:p>
            <a:endParaRPr lang="en-US" dirty="0" smtClean="0"/>
          </a:p>
          <a:p>
            <a:r>
              <a:rPr lang="en-US" b="1" dirty="0" smtClean="0"/>
              <a:t>Success attributed to fact that the percent goals are included</a:t>
            </a:r>
            <a:r>
              <a:rPr lang="en-US" b="1" baseline="0" dirty="0" smtClean="0"/>
              <a:t> in the evaluation of public servants (including civil and political)</a:t>
            </a:r>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15</a:t>
            </a:fld>
            <a:endParaRPr lang="en-US"/>
          </a:p>
        </p:txBody>
      </p:sp>
    </p:spTree>
    <p:extLst>
      <p:ext uri="{BB962C8B-B14F-4D97-AF65-F5344CB8AC3E}">
        <p14:creationId xmlns:p14="http://schemas.microsoft.com/office/powerpoint/2010/main" val="460456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Guide to Enactment of the UNCITRAL Model Law on Public Procurement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Set</a:t>
            </a:r>
            <a:r>
              <a:rPr lang="en-US" sz="1200" kern="1200" baseline="0" dirty="0" smtClean="0">
                <a:solidFill>
                  <a:schemeClr val="tx1"/>
                </a:solidFill>
                <a:effectLst/>
                <a:latin typeface="+mn-lt"/>
                <a:ea typeface="+mn-ea"/>
                <a:cs typeface="+mn-cs"/>
              </a:rPr>
              <a:t> Asides – the most effective mechanism, restricts competition and increases admin costs to monitor the government policy</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On the other hand, if open to new SMEs, then competition is increased</a:t>
            </a:r>
            <a:endParaRPr lang="en-US" dirty="0" smtClean="0"/>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pursuit and implementation of these policies may have an impact on the performance of the procurement system itself, as, in essence, they are implemented through restrictions on competition for a particular procure- </a:t>
            </a:r>
            <a:r>
              <a:rPr lang="en-US" sz="1200" kern="1200" dirty="0" err="1" smtClean="0">
                <a:solidFill>
                  <a:schemeClr val="tx1"/>
                </a:solidFill>
                <a:effectLst/>
                <a:latin typeface="+mn-lt"/>
                <a:ea typeface="+mn-ea"/>
                <a:cs typeface="+mn-cs"/>
              </a:rPr>
              <a:t>ment</a:t>
            </a:r>
            <a:r>
              <a:rPr lang="en-US" sz="1200" kern="1200" dirty="0" smtClean="0">
                <a:solidFill>
                  <a:schemeClr val="tx1"/>
                </a:solidFill>
                <a:effectLst/>
                <a:latin typeface="+mn-lt"/>
                <a:ea typeface="+mn-ea"/>
                <a:cs typeface="+mn-cs"/>
              </a:rPr>
              <a:t>. For this reason, the pursuit of socio-economic policies involves </a:t>
            </a:r>
            <a:r>
              <a:rPr lang="en-US" sz="1200" kern="1200" dirty="0" err="1" smtClean="0">
                <a:solidFill>
                  <a:schemeClr val="tx1"/>
                </a:solidFill>
                <a:effectLst/>
                <a:latin typeface="+mn-lt"/>
                <a:ea typeface="+mn-ea"/>
                <a:cs typeface="+mn-cs"/>
              </a:rPr>
              <a:t>excep</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tions</a:t>
            </a:r>
            <a:r>
              <a:rPr lang="en-US" sz="1200" kern="1200" dirty="0" smtClean="0">
                <a:solidFill>
                  <a:schemeClr val="tx1"/>
                </a:solidFill>
                <a:effectLst/>
                <a:latin typeface="+mn-lt"/>
                <a:ea typeface="+mn-ea"/>
                <a:cs typeface="+mn-cs"/>
              </a:rPr>
              <a:t> to the principle of full and open competition and can bring additional costs to procurement, as it may increase the ultimate price paid. Additionally, the cost of monitoring compliance with government policies may add to administrative or transaction costs, which may have a negative effect on efficiency. On the other hand, some policies of this type may open the pro- </a:t>
            </a:r>
            <a:r>
              <a:rPr lang="en-US" sz="1200" kern="1200" dirty="0" err="1" smtClean="0">
                <a:solidFill>
                  <a:schemeClr val="tx1"/>
                </a:solidFill>
                <a:effectLst/>
                <a:latin typeface="+mn-lt"/>
                <a:ea typeface="+mn-ea"/>
                <a:cs typeface="+mn-cs"/>
              </a:rPr>
              <a:t>curement</a:t>
            </a:r>
            <a:r>
              <a:rPr lang="en-US" sz="1200" kern="1200" dirty="0" smtClean="0">
                <a:solidFill>
                  <a:schemeClr val="tx1"/>
                </a:solidFill>
                <a:effectLst/>
                <a:latin typeface="+mn-lt"/>
                <a:ea typeface="+mn-ea"/>
                <a:cs typeface="+mn-cs"/>
              </a:rPr>
              <a:t> market to groups or sectors that have traditionally been excluded from procurement contracts (such as SMEs) and may increase participation and competition, though in the longer term such benefits may not persist (e.g. if suppliers or contractors choose artificially to remain SMEs). </a:t>
            </a:r>
            <a:r>
              <a:rPr lang="en-US" sz="1200" kern="1200" dirty="0" err="1" smtClean="0">
                <a:solidFill>
                  <a:schemeClr val="tx1"/>
                </a:solidFill>
                <a:effectLst/>
                <a:latin typeface="+mn-lt"/>
                <a:ea typeface="+mn-ea"/>
                <a:cs typeface="+mn-cs"/>
              </a:rPr>
              <a:t>Conse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quently</a:t>
            </a:r>
            <a:r>
              <a:rPr lang="en-US" sz="1200" kern="1200" dirty="0" smtClean="0">
                <a:solidFill>
                  <a:schemeClr val="tx1"/>
                </a:solidFill>
                <a:effectLst/>
                <a:latin typeface="+mn-lt"/>
                <a:ea typeface="+mn-ea"/>
                <a:cs typeface="+mn-cs"/>
              </a:rPr>
              <a:t>, the pursuit and implementation of socio-economic policies through procurement should be carefully weighed against the costs that the policies may involve in both the short and long term.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WTO GPA</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suppliers and contractors are to be permitted to participate in procurement proceedings without regard to nationality</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16</a:t>
            </a:fld>
            <a:endParaRPr lang="en-US"/>
          </a:p>
        </p:txBody>
      </p:sp>
    </p:spTree>
    <p:extLst>
      <p:ext uri="{BB962C8B-B14F-4D97-AF65-F5344CB8AC3E}">
        <p14:creationId xmlns:p14="http://schemas.microsoft.com/office/powerpoint/2010/main" val="3175124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 is a significant matter to small businesses</a:t>
            </a:r>
          </a:p>
          <a:p>
            <a:endParaRPr lang="en-US" dirty="0" smtClean="0"/>
          </a:p>
          <a:p>
            <a:r>
              <a:rPr lang="en-US" dirty="0" smtClean="0"/>
              <a:t>More</a:t>
            </a:r>
            <a:r>
              <a:rPr lang="en-US" baseline="0" dirty="0" smtClean="0"/>
              <a:t> complicated, more it favors larger businesses with the ability to bid</a:t>
            </a:r>
          </a:p>
          <a:p>
            <a:endParaRPr lang="en-US" baseline="0" dirty="0" smtClean="0"/>
          </a:p>
          <a:p>
            <a:r>
              <a:rPr lang="en-US" baseline="0" dirty="0" smtClean="0"/>
              <a:t>Transparent to prevent corruption that generally favors the larger companies with larger networks</a:t>
            </a:r>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18</a:t>
            </a:fld>
            <a:endParaRPr lang="en-US"/>
          </a:p>
        </p:txBody>
      </p:sp>
    </p:spTree>
    <p:extLst>
      <p:ext uri="{BB962C8B-B14F-4D97-AF65-F5344CB8AC3E}">
        <p14:creationId xmlns:p14="http://schemas.microsoft.com/office/powerpoint/2010/main" val="3107758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Korean Approach </a:t>
            </a:r>
            <a:endParaRPr lang="en-US" dirty="0" smtClean="0">
              <a:effectLst/>
            </a:endParaRPr>
          </a:p>
          <a:p>
            <a:r>
              <a:rPr lang="en-US" sz="1200" b="0" kern="1200" dirty="0" smtClean="0">
                <a:solidFill>
                  <a:schemeClr val="tx1"/>
                </a:solidFill>
                <a:effectLst/>
                <a:latin typeface="+mn-lt"/>
                <a:ea typeface="+mn-ea"/>
                <a:cs typeface="+mn-cs"/>
              </a:rPr>
              <a:t>The Republic of Korea provides an Asian example of an integrated approach to promoting SME growth using a procurement platform. Unlike countries such as the US and South Africa, the Republic of Korea uses neither bid price preferences nor set asides to encourage SME participation in its public procurement market. </a:t>
            </a:r>
            <a:endParaRPr lang="en-US" dirty="0" smtClean="0">
              <a:effectLst/>
            </a:endParaRPr>
          </a:p>
          <a:p>
            <a:r>
              <a:rPr lang="en-US" sz="1200" b="0" kern="1200" dirty="0" smtClean="0">
                <a:solidFill>
                  <a:schemeClr val="tx1"/>
                </a:solidFill>
                <a:effectLst/>
                <a:latin typeface="+mn-lt"/>
                <a:ea typeface="+mn-ea"/>
                <a:cs typeface="+mn-cs"/>
              </a:rPr>
              <a:t>The Korean Public Procurement Service Authority (PPS) has several initiatives to increase SME participation in government procurement used mostly within Korea’s electronic procurement platform, Korea On-line E-Procurement System (KONEPS). </a:t>
            </a:r>
            <a:endParaRPr lang="en-US" dirty="0" smtClean="0">
              <a:effectLst/>
            </a:endParaRPr>
          </a:p>
          <a:p>
            <a:r>
              <a:rPr lang="en-US" sz="1200" b="0" kern="1200" dirty="0" smtClean="0">
                <a:solidFill>
                  <a:schemeClr val="tx1"/>
                </a:solidFill>
                <a:effectLst/>
                <a:latin typeface="+mn-lt"/>
                <a:ea typeface="+mn-ea"/>
                <a:cs typeface="+mn-cs"/>
              </a:rPr>
              <a:t>Among other initiatives, PPS provides the following: </a:t>
            </a:r>
            <a:endParaRPr lang="en-US" dirty="0" smtClean="0">
              <a:effectLst/>
            </a:endParaRPr>
          </a:p>
          <a:p>
            <a:r>
              <a:rPr lang="en-US" sz="1200" b="0" kern="1200" dirty="0" smtClean="0">
                <a:solidFill>
                  <a:schemeClr val="tx1"/>
                </a:solidFill>
                <a:effectLst/>
                <a:latin typeface="+mn-lt"/>
                <a:ea typeface="+mn-ea"/>
                <a:cs typeface="+mn-cs"/>
              </a:rPr>
              <a:t>Advance payments to SMEs that qualify for an advance payment program for delivery of goods contracts, as much as 70% of the purchase price. </a:t>
            </a:r>
          </a:p>
          <a:p>
            <a:r>
              <a:rPr lang="en-US" sz="1200" b="0" kern="1200" dirty="0" smtClean="0">
                <a:solidFill>
                  <a:schemeClr val="tx1"/>
                </a:solidFill>
                <a:effectLst/>
                <a:latin typeface="+mn-lt"/>
                <a:ea typeface="+mn-ea"/>
                <a:cs typeface="+mn-cs"/>
              </a:rPr>
              <a:t>An SME network loan program involving selected financial institutions with terms allowing SMEs that qualify for the PPS Surrogate Payment Program to obtain bank loans for up to 80% of the relevant contract price to cover the costs of contract execution.13 </a:t>
            </a:r>
          </a:p>
          <a:p>
            <a:r>
              <a:rPr lang="en-US" sz="1200" b="0" kern="1200" dirty="0" smtClean="0">
                <a:solidFill>
                  <a:schemeClr val="tx1"/>
                </a:solidFill>
                <a:effectLst/>
                <a:latin typeface="+mn-lt"/>
                <a:ea typeface="+mn-ea"/>
                <a:cs typeface="+mn-cs"/>
              </a:rPr>
              <a:t>An “SME Excellent Government Supply Products” award program to increase SME product visibility among all government suppliers, contractors and consultants. Each year, under this program, high quality performance and innovative technology products provided by SMEs are included in the KONEPS product catalogue accessed by government suppliers of goods, works and consulting services.14 </a:t>
            </a:r>
          </a:p>
          <a:p>
            <a:r>
              <a:rPr lang="en-US" sz="1200" b="0" kern="1200" dirty="0" smtClean="0">
                <a:solidFill>
                  <a:schemeClr val="tx1"/>
                </a:solidFill>
                <a:effectLst/>
                <a:latin typeface="+mn-lt"/>
                <a:ea typeface="+mn-ea"/>
                <a:cs typeface="+mn-cs"/>
              </a:rPr>
              <a:t>A Multiple Award Schedule (MAS) for SMEs, which is a simplified process for procurement of recurring, high volume purchases at more competitive pricing associated with volume buying through use of indefinite delivery contracts.15 SMEs are given an opportunity to provide continuing orders, assuming satisfaction of MAS bidding requirements overall, and for each specific order, within the duration of the relevant indefinite delivery contract. </a:t>
            </a:r>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19</a:t>
            </a:fld>
            <a:endParaRPr lang="en-US"/>
          </a:p>
        </p:txBody>
      </p:sp>
    </p:spTree>
    <p:extLst>
      <p:ext uri="{BB962C8B-B14F-4D97-AF65-F5344CB8AC3E}">
        <p14:creationId xmlns:p14="http://schemas.microsoft.com/office/powerpoint/2010/main" val="18592225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What if we get it wrong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Negative developments in El Salvador – credit bureaus cannot look back past 1 year – think this is helping, but will not – </a:t>
            </a:r>
            <a:r>
              <a:rPr lang="en-US" b="1" dirty="0" smtClean="0"/>
              <a:t>Is it political or technical? </a:t>
            </a:r>
          </a:p>
          <a:p>
            <a:endParaRPr lang="en-US" b="1"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20</a:t>
            </a:fld>
            <a:endParaRPr lang="en-US"/>
          </a:p>
        </p:txBody>
      </p:sp>
    </p:spTree>
    <p:extLst>
      <p:ext uri="{BB962C8B-B14F-4D97-AF65-F5344CB8AC3E}">
        <p14:creationId xmlns:p14="http://schemas.microsoft.com/office/powerpoint/2010/main" val="781407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 little humor</a:t>
            </a:r>
          </a:p>
          <a:p>
            <a:endParaRPr lang="en-US" dirty="0" smtClean="0"/>
          </a:p>
          <a:p>
            <a:r>
              <a:rPr lang="en-US" dirty="0" smtClean="0"/>
              <a:t>Even if you spend your whole life combatting the forces of capitalism, you still might wind up on a t-shirt sold</a:t>
            </a:r>
            <a:r>
              <a:rPr lang="en-US" baseline="0" dirty="0" smtClean="0"/>
              <a:t> in a store owned by the Gap.</a:t>
            </a:r>
          </a:p>
          <a:p>
            <a:endParaRPr lang="en-US" baseline="0" dirty="0" smtClean="0"/>
          </a:p>
          <a:p>
            <a:r>
              <a:rPr lang="en-US" baseline="0" dirty="0" smtClean="0"/>
              <a:t>I’m not supposed to tell this, but the true secret to happiness is having more stuff than everyone else!</a:t>
            </a:r>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2</a:t>
            </a:fld>
            <a:endParaRPr lang="en-US"/>
          </a:p>
        </p:txBody>
      </p:sp>
    </p:spTree>
    <p:extLst>
      <p:ext uri="{BB962C8B-B14F-4D97-AF65-F5344CB8AC3E}">
        <p14:creationId xmlns:p14="http://schemas.microsoft.com/office/powerpoint/2010/main" val="892629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Opportunity</a:t>
            </a:r>
            <a:endParaRPr lang="en-US" b="1" dirty="0"/>
          </a:p>
        </p:txBody>
      </p:sp>
      <p:sp>
        <p:nvSpPr>
          <p:cNvPr id="4" name="Slide Number Placeholder 3"/>
          <p:cNvSpPr>
            <a:spLocks noGrp="1"/>
          </p:cNvSpPr>
          <p:nvPr>
            <p:ph type="sldNum" sz="quarter" idx="10"/>
          </p:nvPr>
        </p:nvSpPr>
        <p:spPr/>
        <p:txBody>
          <a:bodyPr/>
          <a:lstStyle/>
          <a:p>
            <a:fld id="{8F1C8147-B351-894A-83BE-784BD6E4D3D6}" type="slidenum">
              <a:rPr lang="en-US" smtClean="0"/>
              <a:t>21</a:t>
            </a:fld>
            <a:endParaRPr lang="en-US"/>
          </a:p>
        </p:txBody>
      </p:sp>
    </p:spTree>
    <p:extLst>
      <p:ext uri="{BB962C8B-B14F-4D97-AF65-F5344CB8AC3E}">
        <p14:creationId xmlns:p14="http://schemas.microsoft.com/office/powerpoint/2010/main" val="8318177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Our perspective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What’s good for Capitalism</a:t>
            </a:r>
            <a:r>
              <a:rPr lang="en-US" b="1" baseline="0" dirty="0" smtClean="0"/>
              <a:t> is good for the the Northern Triangle and what’s good for the Northern Triangle is good for the world.</a:t>
            </a:r>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“win win”</a:t>
            </a:r>
          </a:p>
          <a:p>
            <a:r>
              <a:rPr lang="en-US" dirty="0" smtClean="0"/>
              <a:t>Trying</a:t>
            </a:r>
            <a:r>
              <a:rPr lang="en-US" baseline="0" dirty="0" smtClean="0"/>
              <a:t> to find interests that will pull people out of poverty</a:t>
            </a:r>
          </a:p>
          <a:p>
            <a:r>
              <a:rPr lang="en-US" baseline="0" dirty="0" smtClean="0"/>
              <a:t>Not first responders – but used heavily in Iraq and Afghanistan to create economic opportunity</a:t>
            </a:r>
          </a:p>
          <a:p>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John’s research </a:t>
            </a:r>
            <a:r>
              <a:rPr lang="en-US" b="1" baseline="0" dirty="0" smtClean="0"/>
              <a:t>asked “</a:t>
            </a:r>
            <a:r>
              <a:rPr lang="en-US" b="1" dirty="0" smtClean="0"/>
              <a:t>Would you date a former FARC militant”  I wonder</a:t>
            </a:r>
            <a:r>
              <a:rPr lang="en-US" b="1" baseline="0" dirty="0" smtClean="0"/>
              <a:t> if the answer would be different if that former FARC militant had a good job.</a:t>
            </a:r>
            <a:endParaRPr lang="en-US" b="1" dirty="0"/>
          </a:p>
        </p:txBody>
      </p:sp>
      <p:sp>
        <p:nvSpPr>
          <p:cNvPr id="4" name="Slide Number Placeholder 3"/>
          <p:cNvSpPr>
            <a:spLocks noGrp="1"/>
          </p:cNvSpPr>
          <p:nvPr>
            <p:ph type="sldNum" sz="quarter" idx="10"/>
          </p:nvPr>
        </p:nvSpPr>
        <p:spPr/>
        <p:txBody>
          <a:bodyPr/>
          <a:lstStyle/>
          <a:p>
            <a:fld id="{8F1C8147-B351-894A-83BE-784BD6E4D3D6}" type="slidenum">
              <a:rPr lang="en-US" smtClean="0"/>
              <a:t>22</a:t>
            </a:fld>
            <a:endParaRPr lang="en-US"/>
          </a:p>
        </p:txBody>
      </p:sp>
    </p:spTree>
    <p:extLst>
      <p:ext uri="{BB962C8B-B14F-4D97-AF65-F5344CB8AC3E}">
        <p14:creationId xmlns:p14="http://schemas.microsoft.com/office/powerpoint/2010/main" val="2868583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Companies invest in local human capital</a:t>
            </a:r>
          </a:p>
          <a:p>
            <a:pPr marL="0" indent="0">
              <a:buFontTx/>
              <a:buNone/>
            </a:pPr>
            <a:endParaRPr lang="en-US" baseline="0" dirty="0" smtClean="0"/>
          </a:p>
          <a:p>
            <a:pPr marL="0" indent="0">
              <a:buFontTx/>
              <a:buNone/>
            </a:pPr>
            <a:r>
              <a:rPr lang="en-US" baseline="0" dirty="0" smtClean="0"/>
              <a:t>When we follow all of the guidelines set out well by Enrique to help at risk youth to avoid violence and crime, the question remains , </a:t>
            </a:r>
            <a:r>
              <a:rPr lang="en-US" b="1" baseline="0" dirty="0" smtClean="0"/>
              <a:t>THEN,</a:t>
            </a:r>
            <a:r>
              <a:rPr lang="en-US" baseline="0" dirty="0" smtClean="0"/>
              <a:t> </a:t>
            </a:r>
            <a:r>
              <a:rPr lang="en-US" b="1" baseline="0" dirty="0" smtClean="0"/>
              <a:t>WHAT ARE THEY GOING TO DO?</a:t>
            </a:r>
          </a:p>
          <a:p>
            <a:endParaRPr lang="en-US" dirty="0" smtClean="0"/>
          </a:p>
          <a:p>
            <a:r>
              <a:rPr lang="en-US" b="1" dirty="0" smtClean="0"/>
              <a:t>USAID video</a:t>
            </a:r>
            <a:r>
              <a:rPr lang="en-US" b="1" baseline="0" dirty="0" smtClean="0"/>
              <a:t> - </a:t>
            </a:r>
            <a:r>
              <a:rPr lang="en-US" b="1" dirty="0" smtClean="0"/>
              <a:t>Say NO</a:t>
            </a:r>
            <a:r>
              <a:rPr lang="en-US" b="1" baseline="0" dirty="0" smtClean="0"/>
              <a:t> to violence, but must give these kids an alternative.</a:t>
            </a:r>
            <a:endParaRPr lang="en-US" b="1" dirty="0"/>
          </a:p>
        </p:txBody>
      </p:sp>
      <p:sp>
        <p:nvSpPr>
          <p:cNvPr id="4" name="Slide Number Placeholder 3"/>
          <p:cNvSpPr>
            <a:spLocks noGrp="1"/>
          </p:cNvSpPr>
          <p:nvPr>
            <p:ph type="sldNum" sz="quarter" idx="10"/>
          </p:nvPr>
        </p:nvSpPr>
        <p:spPr/>
        <p:txBody>
          <a:bodyPr/>
          <a:lstStyle/>
          <a:p>
            <a:fld id="{8F1C8147-B351-894A-83BE-784BD6E4D3D6}" type="slidenum">
              <a:rPr lang="en-US" smtClean="0"/>
              <a:t>23</a:t>
            </a:fld>
            <a:endParaRPr lang="en-US"/>
          </a:p>
        </p:txBody>
      </p:sp>
    </p:spTree>
    <p:extLst>
      <p:ext uri="{BB962C8B-B14F-4D97-AF65-F5344CB8AC3E}">
        <p14:creationId xmlns:p14="http://schemas.microsoft.com/office/powerpoint/2010/main" val="2910502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Science</a:t>
            </a:r>
            <a:r>
              <a:rPr lang="en-US" b="1" baseline="0" dirty="0" smtClean="0"/>
              <a:t> and Art of Commercial Rule of Law Development</a:t>
            </a:r>
            <a:endParaRPr lang="en-US" b="1" dirty="0" smtClean="0"/>
          </a:p>
          <a:p>
            <a:endParaRPr lang="en-US" dirty="0" smtClean="0"/>
          </a:p>
          <a:p>
            <a:r>
              <a:rPr lang="en-US" dirty="0" smtClean="0"/>
              <a:t>There is a new initiative</a:t>
            </a:r>
            <a:r>
              <a:rPr lang="en-US" baseline="0" dirty="0" smtClean="0"/>
              <a:t> for a PPP law for example in El Salvador</a:t>
            </a:r>
          </a:p>
        </p:txBody>
      </p:sp>
      <p:sp>
        <p:nvSpPr>
          <p:cNvPr id="4" name="Slide Number Placeholder 3"/>
          <p:cNvSpPr>
            <a:spLocks noGrp="1"/>
          </p:cNvSpPr>
          <p:nvPr>
            <p:ph type="sldNum" sz="quarter" idx="10"/>
          </p:nvPr>
        </p:nvSpPr>
        <p:spPr/>
        <p:txBody>
          <a:bodyPr/>
          <a:lstStyle/>
          <a:p>
            <a:fld id="{8F1C8147-B351-894A-83BE-784BD6E4D3D6}" type="slidenum">
              <a:rPr lang="en-US" smtClean="0"/>
              <a:t>24</a:t>
            </a:fld>
            <a:endParaRPr lang="en-US"/>
          </a:p>
        </p:txBody>
      </p:sp>
    </p:spTree>
    <p:extLst>
      <p:ext uri="{BB962C8B-B14F-4D97-AF65-F5344CB8AC3E}">
        <p14:creationId xmlns:p14="http://schemas.microsoft.com/office/powerpoint/2010/main" val="3518082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Supply-Side</a:t>
            </a:r>
            <a:r>
              <a:rPr lang="en-US" b="1" baseline="0" dirty="0" smtClean="0"/>
              <a:t> Anti-Corruption Example of Commercial Interest way of addressing a problem </a:t>
            </a:r>
            <a:endParaRPr lang="en-US" b="1" dirty="0" smtClean="0"/>
          </a:p>
          <a:p>
            <a:endParaRPr lang="en-US" baseline="0" dirty="0" smtClean="0"/>
          </a:p>
          <a:p>
            <a:r>
              <a:rPr lang="en-US" b="1" baseline="0" dirty="0" smtClean="0"/>
              <a:t>- private sector integrity networks</a:t>
            </a:r>
          </a:p>
          <a:p>
            <a:r>
              <a:rPr lang="en-US" b="1" baseline="0" dirty="0" smtClean="0"/>
              <a:t>		- empathize with businesses and help them deal with the problem</a:t>
            </a:r>
          </a:p>
          <a:p>
            <a:endParaRPr lang="en-US" dirty="0" smtClean="0"/>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25</a:t>
            </a:fld>
            <a:endParaRPr lang="en-US"/>
          </a:p>
        </p:txBody>
      </p:sp>
    </p:spTree>
    <p:extLst>
      <p:ext uri="{BB962C8B-B14F-4D97-AF65-F5344CB8AC3E}">
        <p14:creationId xmlns:p14="http://schemas.microsoft.com/office/powerpoint/2010/main" val="2251824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wrap="square" lIns="91431" tIns="45716" rIns="91431" bIns="45716" numCol="1" anchorCtr="0" compatLnSpc="1">
            <a:prstTxWarp prst="textNoShape">
              <a:avLst/>
            </a:prstTxWarp>
          </a:bodyPr>
          <a:lstStyle/>
          <a:p>
            <a:pPr fontAlgn="base">
              <a:spcBef>
                <a:spcPct val="0"/>
              </a:spcBef>
              <a:spcAft>
                <a:spcPct val="0"/>
              </a:spcAft>
            </a:pPr>
            <a:r>
              <a:rPr lang="en-US" dirty="0"/>
              <a:t>Slide </a:t>
            </a:r>
            <a:fld id="{13697CA0-844B-487C-98DA-922F14FB720B}" type="slidenum">
              <a:rPr lang="en-US"/>
              <a:pPr fontAlgn="base">
                <a:spcBef>
                  <a:spcPct val="0"/>
                </a:spcBef>
                <a:spcAft>
                  <a:spcPct val="0"/>
                </a:spcAft>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Some challenges I came across for SME’s in procurement: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From the SME perspective, the significant constraints facing them are: </a:t>
            </a:r>
          </a:p>
          <a:p>
            <a:r>
              <a:rPr lang="en-US" sz="1200" kern="1200" dirty="0" smtClean="0">
                <a:solidFill>
                  <a:schemeClr val="tx1"/>
                </a:solidFill>
                <a:latin typeface="+mn-lt"/>
                <a:ea typeface="+mn-ea"/>
                <a:cs typeface="+mn-cs"/>
              </a:rPr>
              <a:t>▫ Costs of handling public procurement. SMEs face high transaction costs in handling public procurement. These are largely fixed costs that do not change much with the value of the contracts. For example, the cost of pre-qualification, qualification and the costs associated with registering as a government supplier do pose greater burdens on SMEs than on large firms.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Finance restrictions, which are the result of restricted availability of capital through formal financial channels. To these are the added extra costs of financing the goods and services supplied until the government pays its dues (governments in general are extremely slow payers).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Costs associated with bid preparation and proposal costs. These costs are a result of shortage of skilled manpower that has the experience dealing with bid preparation. It is also because public procurement often involves greater bid and proposal costs than those found in commercial contracting.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Bonding costs. The burden of obtaining bid and performance bond and supplying the required guarantees are crucial factors that tend to keep SMEs out of public procurement participation.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Costs of obtaining information. SMEs encounter significant costs in obtaining market information. This has a negative impact on their exposure to market opportunities.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Regulatory costs. Public procurement tends to be over-regulated; this entails substantial costs for SMEs to comply with paperwork and the process of inspection at various stages.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Legal risks. Legal risks entail costs of failing to adhere to government regulations and the difficulty of taking legal actions against the government in case of default. </a:t>
            </a:r>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4</a:t>
            </a:fld>
            <a:endParaRPr lang="en-US"/>
          </a:p>
        </p:txBody>
      </p:sp>
    </p:spTree>
    <p:extLst>
      <p:ext uri="{BB962C8B-B14F-4D97-AF65-F5344CB8AC3E}">
        <p14:creationId xmlns:p14="http://schemas.microsoft.com/office/powerpoint/2010/main" val="1784926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Eligibility Requirements for Businesses </a:t>
            </a:r>
            <a:endParaRPr lang="en-US" dirty="0" smtClean="0"/>
          </a:p>
          <a:p>
            <a:r>
              <a:rPr lang="en-US" sz="1200" kern="1200" dirty="0" smtClean="0">
                <a:solidFill>
                  <a:schemeClr val="tx1"/>
                </a:solidFill>
                <a:effectLst/>
                <a:latin typeface="+mn-lt"/>
                <a:ea typeface="+mn-ea"/>
                <a:cs typeface="+mn-cs"/>
              </a:rPr>
              <a:t>With a few exceptions, a firm that wants to compete for federal government contracts must meet at least two requirements: (1) obtain a Data Universal Numbering System (DUNS) number, which is a unique nine-digit identification number for each physical location of a business, available at http://</a:t>
            </a:r>
            <a:r>
              <a:rPr lang="en-US" sz="1200" kern="1200" dirty="0" err="1" smtClean="0">
                <a:solidFill>
                  <a:schemeClr val="tx1"/>
                </a:solidFill>
                <a:effectLst/>
                <a:latin typeface="+mn-lt"/>
                <a:ea typeface="+mn-ea"/>
                <a:cs typeface="+mn-cs"/>
              </a:rPr>
              <a:t>www.dnb.com</a:t>
            </a:r>
            <a:r>
              <a:rPr lang="en-US" sz="1200" kern="1200" dirty="0" smtClean="0">
                <a:solidFill>
                  <a:schemeClr val="tx1"/>
                </a:solidFill>
                <a:effectLst/>
                <a:latin typeface="+mn-lt"/>
                <a:ea typeface="+mn-ea"/>
                <a:cs typeface="+mn-cs"/>
              </a:rPr>
              <a:t>/get-a-duns-</a:t>
            </a:r>
            <a:r>
              <a:rPr lang="en-US" sz="1200" kern="1200" dirty="0" err="1" smtClean="0">
                <a:solidFill>
                  <a:schemeClr val="tx1"/>
                </a:solidFill>
                <a:effectLst/>
                <a:latin typeface="+mn-lt"/>
                <a:ea typeface="+mn-ea"/>
                <a:cs typeface="+mn-cs"/>
              </a:rPr>
              <a:t>number.html</a:t>
            </a:r>
            <a:r>
              <a:rPr lang="en-US" sz="1200" kern="1200" dirty="0" smtClean="0">
                <a:solidFill>
                  <a:schemeClr val="tx1"/>
                </a:solidFill>
                <a:effectLst/>
                <a:latin typeface="+mn-lt"/>
                <a:ea typeface="+mn-ea"/>
                <a:cs typeface="+mn-cs"/>
              </a:rPr>
              <a:t>; and (2) register with the government’s System for Award Management (SAM), at https://</a:t>
            </a:r>
            <a:r>
              <a:rPr lang="en-US" sz="1200" kern="1200" dirty="0" err="1" smtClean="0">
                <a:solidFill>
                  <a:schemeClr val="tx1"/>
                </a:solidFill>
                <a:effectLst/>
                <a:latin typeface="+mn-lt"/>
                <a:ea typeface="+mn-ea"/>
                <a:cs typeface="+mn-cs"/>
              </a:rPr>
              <a:t>www.sam.gov</a:t>
            </a:r>
            <a:r>
              <a:rPr lang="en-US" sz="1200" kern="1200" dirty="0" smtClean="0">
                <a:solidFill>
                  <a:schemeClr val="tx1"/>
                </a:solidFill>
                <a:effectLst/>
                <a:latin typeface="+mn-lt"/>
                <a:ea typeface="+mn-ea"/>
                <a:cs typeface="+mn-cs"/>
              </a:rPr>
              <a:t>. Additional requirements specific to a particular procurement may be found in the applicable solicitation (see below). </a:t>
            </a:r>
          </a:p>
          <a:p>
            <a:endParaRPr lang="en-US" dirty="0" smtClean="0"/>
          </a:p>
          <a:p>
            <a:r>
              <a:rPr lang="en-US" sz="1200" kern="1200" dirty="0" smtClean="0">
                <a:solidFill>
                  <a:schemeClr val="tx1"/>
                </a:solidFill>
                <a:effectLst/>
                <a:latin typeface="+mn-lt"/>
                <a:ea typeface="+mn-ea"/>
                <a:cs typeface="+mn-cs"/>
              </a:rPr>
              <a:t>Summary of the Acquisition Process </a:t>
            </a:r>
            <a:endParaRPr lang="en-US" dirty="0" smtClean="0"/>
          </a:p>
          <a:p>
            <a:r>
              <a:rPr lang="en-US" sz="1200" kern="1200" dirty="0" smtClean="0">
                <a:solidFill>
                  <a:schemeClr val="tx1"/>
                </a:solidFill>
                <a:effectLst/>
                <a:latin typeface="+mn-lt"/>
                <a:ea typeface="+mn-ea"/>
                <a:cs typeface="+mn-cs"/>
              </a:rPr>
              <a:t>Essentially, the federal acquisition process begins when an agency determines its requirements and how to purchase them. If the agency’s contracting officer determines that the appropriate method for procuring the goods or services is a contract, and the contract amount is greater than $25,000, then the agency posts a solicitation on the Federal Business Opportunities (</a:t>
            </a:r>
            <a:r>
              <a:rPr lang="en-US" sz="1200" kern="1200" dirty="0" err="1" smtClean="0">
                <a:solidFill>
                  <a:schemeClr val="tx1"/>
                </a:solidFill>
                <a:effectLst/>
                <a:latin typeface="+mn-lt"/>
                <a:ea typeface="+mn-ea"/>
                <a:cs typeface="+mn-cs"/>
              </a:rPr>
              <a:t>FedBizOpps</a:t>
            </a:r>
            <a:r>
              <a:rPr lang="en-US" sz="1200" kern="1200" dirty="0" smtClean="0">
                <a:solidFill>
                  <a:schemeClr val="tx1"/>
                </a:solidFill>
                <a:effectLst/>
                <a:latin typeface="+mn-lt"/>
                <a:ea typeface="+mn-ea"/>
                <a:cs typeface="+mn-cs"/>
              </a:rPr>
              <a:t>) website, available at https://www.fbo.gov.2 At a minimum, a solicitation identifies what an agency wants to buy, provides instructions to would-be </a:t>
            </a:r>
            <a:r>
              <a:rPr lang="en-US" sz="1200" kern="1200" dirty="0" err="1" smtClean="0">
                <a:solidFill>
                  <a:schemeClr val="tx1"/>
                </a:solidFill>
                <a:effectLst/>
                <a:latin typeface="+mn-lt"/>
                <a:ea typeface="+mn-ea"/>
                <a:cs typeface="+mn-cs"/>
              </a:rPr>
              <a:t>offerors</a:t>
            </a:r>
            <a:r>
              <a:rPr lang="en-US" sz="1200" kern="1200" dirty="0" smtClean="0">
                <a:solidFill>
                  <a:schemeClr val="tx1"/>
                </a:solidFill>
                <a:effectLst/>
                <a:latin typeface="+mn-lt"/>
                <a:ea typeface="+mn-ea"/>
                <a:cs typeface="+mn-cs"/>
              </a:rPr>
              <a:t>, identifies the source selection method that will be used to evaluate offers, and includes a deadline for the submission of bids or proposals.3 Agencies also may post solicitations on their own websites and, in exceptional circumstances, may post solicitations on their websites instead of on </a:t>
            </a:r>
            <a:r>
              <a:rPr lang="en-US" sz="1200" kern="1200" dirty="0" err="1" smtClean="0">
                <a:solidFill>
                  <a:schemeClr val="tx1"/>
                </a:solidFill>
                <a:effectLst/>
                <a:latin typeface="+mn-lt"/>
                <a:ea typeface="+mn-ea"/>
                <a:cs typeface="+mn-cs"/>
              </a:rPr>
              <a:t>FedBizOpps</a:t>
            </a:r>
            <a:r>
              <a:rPr lang="en-US" sz="1200" kern="1200" dirty="0" smtClean="0">
                <a:solidFill>
                  <a:schemeClr val="tx1"/>
                </a:solidFill>
                <a:effectLst/>
                <a:latin typeface="+mn-lt"/>
                <a:ea typeface="+mn-ea"/>
                <a:cs typeface="+mn-cs"/>
              </a:rPr>
              <a:t>. (The Federal Emergency Management Agency (FEMA) did this in the aftermath of Hurricane Katrina in 2005).4 </a:t>
            </a:r>
          </a:p>
          <a:p>
            <a:endParaRPr lang="en-US" dirty="0" smtClean="0"/>
          </a:p>
          <a:p>
            <a:r>
              <a:rPr lang="en-US" sz="1200" kern="1200" dirty="0" smtClean="0">
                <a:solidFill>
                  <a:schemeClr val="tx1"/>
                </a:solidFill>
                <a:effectLst/>
                <a:latin typeface="+mn-lt"/>
                <a:ea typeface="+mn-ea"/>
                <a:cs typeface="+mn-cs"/>
              </a:rPr>
              <a:t>Following the deadline for companies to submit their offers, agency personnel evaluate </a:t>
            </a:r>
            <a:r>
              <a:rPr lang="en-US" sz="1200" kern="1200" dirty="0" err="1" smtClean="0">
                <a:solidFill>
                  <a:schemeClr val="tx1"/>
                </a:solidFill>
                <a:effectLst/>
                <a:latin typeface="+mn-lt"/>
                <a:ea typeface="+mn-ea"/>
                <a:cs typeface="+mn-cs"/>
              </a:rPr>
              <a:t>offerors’</a:t>
            </a:r>
            <a:r>
              <a:rPr lang="en-US" sz="1200" kern="1200" dirty="0" smtClean="0">
                <a:solidFill>
                  <a:schemeClr val="tx1"/>
                </a:solidFill>
                <a:effectLst/>
                <a:latin typeface="+mn-lt"/>
                <a:ea typeface="+mn-ea"/>
                <a:cs typeface="+mn-cs"/>
              </a:rPr>
              <a:t> submissions, using the source selection method and criteria described in the solicitation.5 Unless multiple suppliers or firms are needed, such as for a supply schedule, the agency awards a contract to one firm. </a:t>
            </a:r>
            <a:endParaRPr lang="en-US" dirty="0" smtClean="0"/>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5</a:t>
            </a:fld>
            <a:endParaRPr lang="en-US"/>
          </a:p>
        </p:txBody>
      </p:sp>
    </p:spTree>
    <p:extLst>
      <p:ext uri="{BB962C8B-B14F-4D97-AF65-F5344CB8AC3E}">
        <p14:creationId xmlns:p14="http://schemas.microsoft.com/office/powerpoint/2010/main" val="35836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International</a:t>
            </a:r>
            <a:r>
              <a:rPr lang="en-US" baseline="0" dirty="0" smtClean="0"/>
              <a:t> perspective</a:t>
            </a:r>
            <a:endParaRPr lang="en-US" dirty="0" smtClean="0"/>
          </a:p>
          <a:p>
            <a:endParaRPr lang="en-US" dirty="0" smtClean="0"/>
          </a:p>
          <a:p>
            <a:r>
              <a:rPr lang="en-US" dirty="0" smtClean="0"/>
              <a:t>Set asides</a:t>
            </a:r>
            <a:r>
              <a:rPr lang="en-US" baseline="0" dirty="0" smtClean="0"/>
              <a:t> are the most effective form of supporting SMEs </a:t>
            </a:r>
          </a:p>
          <a:p>
            <a:endParaRPr lang="en-US" baseline="0" dirty="0" smtClean="0"/>
          </a:p>
          <a:p>
            <a:r>
              <a:rPr lang="en-US" sz="1200" b="0" i="0" u="none" strike="noStrike" kern="1200" baseline="0" dirty="0" smtClean="0">
                <a:solidFill>
                  <a:schemeClr val="tx1"/>
                </a:solidFill>
                <a:latin typeface="+mn-lt"/>
                <a:ea typeface="+mn-ea"/>
                <a:cs typeface="+mn-cs"/>
              </a:rPr>
              <a:t>Preferential treatment is the next-most effective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Unbundling improves SME opportunities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Education and assistance often criticized – let market </a:t>
            </a:r>
            <a:r>
              <a:rPr lang="en-US" sz="1200" b="0" i="0" u="none" strike="noStrike" kern="1200" baseline="0" dirty="0" smtClean="0">
                <a:solidFill>
                  <a:schemeClr val="tx1"/>
                </a:solidFill>
                <a:latin typeface="+mn-lt"/>
                <a:ea typeface="+mn-ea"/>
                <a:cs typeface="+mn-cs"/>
              </a:rPr>
              <a:t>determine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 FAR – only set aside if there is competition among SMEs</a:t>
            </a:r>
          </a:p>
          <a:p>
            <a:r>
              <a:rPr lang="en-US" sz="1200" b="0" i="0" u="none" strike="noStrike" kern="1200" baseline="0" dirty="0" smtClean="0">
                <a:solidFill>
                  <a:schemeClr val="tx1"/>
                </a:solidFill>
                <a:latin typeface="+mn-lt"/>
                <a:ea typeface="+mn-ea"/>
                <a:cs typeface="+mn-cs"/>
              </a:rPr>
              <a:t>- - Subcontracting</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F1C8147-B351-894A-83BE-784BD6E4D3D6}" type="slidenum">
              <a:rPr lang="en-US" smtClean="0"/>
              <a:t>6</a:t>
            </a:fld>
            <a:endParaRPr lang="en-US"/>
          </a:p>
        </p:txBody>
      </p:sp>
    </p:spTree>
    <p:extLst>
      <p:ext uri="{BB962C8B-B14F-4D97-AF65-F5344CB8AC3E}">
        <p14:creationId xmlns:p14="http://schemas.microsoft.com/office/powerpoint/2010/main" val="2904973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General Services Administration (GSA)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General Services Administration is perhaps best known, in terms of contracting opportunities and resources, as the agency that maintains numerous supply schedules. A schedule is a list of goods and/or services provided by GSA-selected multiple vendors at varying prices. (Hence, these schedules are known as multiple award schedules (MAS).) Information about schedules, including guidance for how to get on a schedule, and a link to GSA’s Vendor Support Center, are available at http://</a:t>
            </a:r>
            <a:r>
              <a:rPr lang="en-US" sz="1200" kern="1200" dirty="0" err="1" smtClean="0">
                <a:solidFill>
                  <a:schemeClr val="tx1"/>
                </a:solidFill>
                <a:effectLst/>
                <a:latin typeface="+mn-lt"/>
                <a:ea typeface="+mn-ea"/>
                <a:cs typeface="+mn-cs"/>
              </a:rPr>
              <a:t>www.gsa.gov</a:t>
            </a:r>
            <a:r>
              <a:rPr lang="en-US" sz="1200" kern="1200" dirty="0" smtClean="0">
                <a:solidFill>
                  <a:schemeClr val="tx1"/>
                </a:solidFill>
                <a:effectLst/>
                <a:latin typeface="+mn-lt"/>
                <a:ea typeface="+mn-ea"/>
                <a:cs typeface="+mn-cs"/>
              </a:rPr>
              <a:t>/schedules.6 The process for getting on a schedule is similar to that for obtaining a government contract: GSA issues a solicitation for particular goods or services, companies submit offers in response, and then GSA evaluates the offers and awards contracts to multiple vendors for the same goods or services. Schedule solicitations are posted on </a:t>
            </a:r>
            <a:r>
              <a:rPr lang="en-US" sz="1200" kern="1200" dirty="0" err="1" smtClean="0">
                <a:solidFill>
                  <a:schemeClr val="tx1"/>
                </a:solidFill>
                <a:effectLst/>
                <a:latin typeface="+mn-lt"/>
                <a:ea typeface="+mn-ea"/>
                <a:cs typeface="+mn-cs"/>
              </a:rPr>
              <a:t>FedBizOpps</a:t>
            </a:r>
            <a:r>
              <a:rPr lang="en-US" sz="1200" kern="1200" dirty="0" smtClean="0">
                <a:solidFill>
                  <a:schemeClr val="tx1"/>
                </a:solidFill>
                <a:effectLst/>
                <a:latin typeface="+mn-lt"/>
                <a:ea typeface="+mn-ea"/>
                <a:cs typeface="+mn-cs"/>
              </a:rPr>
              <a:t>, and GSA also posts them on its website. The GSA solicitation page may be accessed by going to http://</a:t>
            </a:r>
            <a:r>
              <a:rPr lang="en-US" sz="1200" kern="1200" dirty="0" err="1" smtClean="0">
                <a:solidFill>
                  <a:schemeClr val="tx1"/>
                </a:solidFill>
                <a:effectLst/>
                <a:latin typeface="+mn-lt"/>
                <a:ea typeface="+mn-ea"/>
                <a:cs typeface="+mn-cs"/>
              </a:rPr>
              <a:t>www.gsa.gov</a:t>
            </a:r>
            <a:r>
              <a:rPr lang="en-US" sz="1200" kern="1200" dirty="0" smtClean="0">
                <a:solidFill>
                  <a:schemeClr val="tx1"/>
                </a:solidFill>
                <a:effectLst/>
                <a:latin typeface="+mn-lt"/>
                <a:ea typeface="+mn-ea"/>
                <a:cs typeface="+mn-cs"/>
              </a:rPr>
              <a:t>/portal/content/207509.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7</a:t>
            </a:fld>
            <a:endParaRPr lang="en-US"/>
          </a:p>
        </p:txBody>
      </p:sp>
    </p:spTree>
    <p:extLst>
      <p:ext uri="{BB962C8B-B14F-4D97-AF65-F5344CB8AC3E}">
        <p14:creationId xmlns:p14="http://schemas.microsoft.com/office/powerpoint/2010/main" val="241247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dirty="0" smtClean="0"/>
              <a:t>OSBU connects small businesses with people who can help them, and programs that can grow their skills. OSBU’s nationwide staff of trained professionals has a deep background in contracting and acquisition. We also help the small business community reach key contracting experts to help navigate the procurement process. At OSBU, small businesses can take advantage of:</a:t>
            </a:r>
          </a:p>
          <a:p>
            <a:endParaRPr lang="en-US" dirty="0" smtClean="0"/>
          </a:p>
          <a:p>
            <a:r>
              <a:rPr lang="en-US" dirty="0" smtClean="0"/>
              <a:t>		Procurement networking sessions;</a:t>
            </a:r>
          </a:p>
          <a:p>
            <a:r>
              <a:rPr lang="en-US" dirty="0" smtClean="0"/>
              <a:t>		Marketing strategies and techniques workshops;</a:t>
            </a:r>
          </a:p>
          <a:p>
            <a:r>
              <a:rPr lang="en-US" dirty="0" smtClean="0"/>
              <a:t>		Electronic commerce/electronic data interchange training sessions;</a:t>
            </a:r>
          </a:p>
          <a:p>
            <a:r>
              <a:rPr lang="en-US" dirty="0" smtClean="0"/>
              <a:t>		Interagency networking breakfasts;</a:t>
            </a:r>
          </a:p>
          <a:p>
            <a:r>
              <a:rPr lang="en-US" dirty="0" smtClean="0"/>
              <a:t>		Trade missions, roundtables, and procurement conferences</a:t>
            </a:r>
          </a:p>
          <a:p>
            <a:r>
              <a:rPr lang="en-US" dirty="0" smtClean="0"/>
              <a:t>		Social media tools </a:t>
            </a:r>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8</a:t>
            </a:fld>
            <a:endParaRPr lang="en-US"/>
          </a:p>
        </p:txBody>
      </p:sp>
    </p:spTree>
    <p:extLst>
      <p:ext uri="{BB962C8B-B14F-4D97-AF65-F5344CB8AC3E}">
        <p14:creationId xmlns:p14="http://schemas.microsoft.com/office/powerpoint/2010/main" val="2459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Minority Business Development Agency (MBDA) </a:t>
            </a:r>
            <a:endParaRPr lang="en-US" dirty="0" smtClean="0"/>
          </a:p>
          <a:p>
            <a:r>
              <a:rPr lang="en-US" sz="1200" kern="1200" dirty="0" smtClean="0">
                <a:solidFill>
                  <a:schemeClr val="tx1"/>
                </a:solidFill>
                <a:effectLst/>
                <a:latin typeface="+mn-lt"/>
                <a:ea typeface="+mn-ea"/>
                <a:cs typeface="+mn-cs"/>
              </a:rPr>
              <a:t>The Minority Business Development Agency, which is part of the Department of Commerce and whose website is available at http://</a:t>
            </a:r>
            <a:r>
              <a:rPr lang="en-US" sz="1200" kern="1200" dirty="0" err="1" smtClean="0">
                <a:solidFill>
                  <a:schemeClr val="tx1"/>
                </a:solidFill>
                <a:effectLst/>
                <a:latin typeface="+mn-lt"/>
                <a:ea typeface="+mn-ea"/>
                <a:cs typeface="+mn-cs"/>
              </a:rPr>
              <a:t>www.mbda.gov</a:t>
            </a:r>
            <a:r>
              <a:rPr lang="en-US" sz="1200" kern="1200" dirty="0" smtClean="0">
                <a:solidFill>
                  <a:schemeClr val="tx1"/>
                </a:solidFill>
                <a:effectLst/>
                <a:latin typeface="+mn-lt"/>
                <a:ea typeface="+mn-ea"/>
                <a:cs typeface="+mn-cs"/>
              </a:rPr>
              <a:t>, was “created specifically to foster the establishment and growth of minority-owned businesses in America.”7 The agency’s network of business development centers provides a variety of management and technical assistance services, and its Phoenix/Opportunity Matching System, a free online system, is designed to match entrepreneurs with federal government and private sector contracting opportunities. </a:t>
            </a:r>
            <a:endParaRPr lang="en-US" dirty="0" smtClean="0"/>
          </a:p>
          <a:p>
            <a:endParaRPr lang="en-US" dirty="0"/>
          </a:p>
        </p:txBody>
      </p:sp>
      <p:sp>
        <p:nvSpPr>
          <p:cNvPr id="4" name="Slide Number Placeholder 3"/>
          <p:cNvSpPr>
            <a:spLocks noGrp="1"/>
          </p:cNvSpPr>
          <p:nvPr>
            <p:ph type="sldNum" sz="quarter" idx="10"/>
          </p:nvPr>
        </p:nvSpPr>
        <p:spPr/>
        <p:txBody>
          <a:bodyPr/>
          <a:lstStyle/>
          <a:p>
            <a:fld id="{8F1C8147-B351-894A-83BE-784BD6E4D3D6}" type="slidenum">
              <a:rPr lang="en-US" smtClean="0"/>
              <a:t>9</a:t>
            </a:fld>
            <a:endParaRPr lang="en-US"/>
          </a:p>
        </p:txBody>
      </p:sp>
    </p:spTree>
    <p:extLst>
      <p:ext uri="{BB962C8B-B14F-4D97-AF65-F5344CB8AC3E}">
        <p14:creationId xmlns:p14="http://schemas.microsoft.com/office/powerpoint/2010/main" val="1703487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E3FC11-DFE9-46F7-B487-6598AF9BFCFB}"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161184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3FC11-DFE9-46F7-B487-6598AF9BFCFB}"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239857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3FC11-DFE9-46F7-B487-6598AF9BFCFB}"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203819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3FC11-DFE9-46F7-B487-6598AF9BFCFB}"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266536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3FC11-DFE9-46F7-B487-6598AF9BFCFB}"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110098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E3FC11-DFE9-46F7-B487-6598AF9BFCFB}"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339376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E3FC11-DFE9-46F7-B487-6598AF9BFCFB}"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3070411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E3FC11-DFE9-46F7-B487-6598AF9BFCFB}"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4119046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3FC11-DFE9-46F7-B487-6598AF9BFCFB}"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219255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3FC11-DFE9-46F7-B487-6598AF9BFCFB}"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227847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3FC11-DFE9-46F7-B487-6598AF9BFCFB}"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81FF7-A05F-48B0-AE99-744787B41084}" type="slidenum">
              <a:rPr lang="en-US" smtClean="0"/>
              <a:t>‹#›</a:t>
            </a:fld>
            <a:endParaRPr lang="en-US"/>
          </a:p>
        </p:txBody>
      </p:sp>
    </p:spTree>
    <p:extLst>
      <p:ext uri="{BB962C8B-B14F-4D97-AF65-F5344CB8AC3E}">
        <p14:creationId xmlns:p14="http://schemas.microsoft.com/office/powerpoint/2010/main" val="34800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3FC11-DFE9-46F7-B487-6598AF9BFCFB}" type="datetimeFigureOut">
              <a:rPr lang="en-US" smtClean="0"/>
              <a:t>10/26/2015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81FF7-A05F-48B0-AE99-744787B41084}" type="slidenum">
              <a:rPr lang="en-US" smtClean="0"/>
              <a:t>‹#›</a:t>
            </a:fld>
            <a:endParaRPr lang="en-US"/>
          </a:p>
        </p:txBody>
      </p:sp>
    </p:spTree>
    <p:extLst>
      <p:ext uri="{BB962C8B-B14F-4D97-AF65-F5344CB8AC3E}">
        <p14:creationId xmlns:p14="http://schemas.microsoft.com/office/powerpoint/2010/main" val="1517295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sb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ba.gov/content/hubzone-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2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s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bda.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0"/>
            <a:ext cx="7772400" cy="2079625"/>
          </a:xfrm>
        </p:spPr>
        <p:txBody>
          <a:bodyPr>
            <a:noAutofit/>
          </a:bodyPr>
          <a:lstStyle/>
          <a:p>
            <a:r>
              <a:rPr lang="en-US" sz="3200" b="1" dirty="0"/>
              <a:t>XI Annual Conference on Government Procurement in the </a:t>
            </a:r>
            <a:r>
              <a:rPr lang="en-US" sz="3200" b="1" dirty="0" smtClean="0"/>
              <a:t>Americas</a:t>
            </a:r>
            <a:endParaRPr lang="en-US" sz="3200" dirty="0"/>
          </a:p>
        </p:txBody>
      </p:sp>
      <p:sp>
        <p:nvSpPr>
          <p:cNvPr id="4" name="Subtitle 3"/>
          <p:cNvSpPr>
            <a:spLocks noGrp="1"/>
          </p:cNvSpPr>
          <p:nvPr>
            <p:ph type="subTitle" idx="1"/>
          </p:nvPr>
        </p:nvSpPr>
        <p:spPr>
          <a:xfrm>
            <a:off x="1447800" y="3657600"/>
            <a:ext cx="6400800" cy="2362200"/>
          </a:xfrm>
        </p:spPr>
        <p:txBody>
          <a:bodyPr>
            <a:noAutofit/>
          </a:bodyPr>
          <a:lstStyle/>
          <a:p>
            <a:r>
              <a:rPr lang="en-US" sz="1600" b="1" dirty="0" smtClean="0">
                <a:solidFill>
                  <a:schemeClr val="tx1"/>
                </a:solidFill>
              </a:rPr>
              <a:t>James Filpi</a:t>
            </a:r>
          </a:p>
          <a:p>
            <a:r>
              <a:rPr lang="en-US" sz="1600" b="1" dirty="0" smtClean="0">
                <a:solidFill>
                  <a:schemeClr val="tx1"/>
                </a:solidFill>
              </a:rPr>
              <a:t>Senior Counsel</a:t>
            </a:r>
          </a:p>
          <a:p>
            <a:r>
              <a:rPr lang="en-US" sz="1600" b="1" dirty="0" smtClean="0">
                <a:solidFill>
                  <a:schemeClr val="tx1"/>
                </a:solidFill>
              </a:rPr>
              <a:t>Commercial Law Development Program</a:t>
            </a:r>
          </a:p>
          <a:p>
            <a:r>
              <a:rPr lang="en-US" sz="1600" b="1" dirty="0" smtClean="0">
                <a:solidFill>
                  <a:schemeClr val="tx1"/>
                </a:solidFill>
              </a:rPr>
              <a:t>US Department of Commerce </a:t>
            </a:r>
          </a:p>
          <a:p>
            <a:r>
              <a:rPr lang="en-US" sz="1600" b="1" dirty="0" smtClean="0">
                <a:solidFill>
                  <a:schemeClr val="tx1"/>
                </a:solidFill>
              </a:rPr>
              <a:t>Senior Advisor, ABA International Law Section</a:t>
            </a:r>
          </a:p>
        </p:txBody>
      </p:sp>
      <p:pic>
        <p:nvPicPr>
          <p:cNvPr id="9" name="Picture 8"/>
          <p:cNvPicPr>
            <a:picLocks noChangeAspect="1"/>
          </p:cNvPicPr>
          <p:nvPr/>
        </p:nvPicPr>
        <p:blipFill>
          <a:blip r:embed="rId3"/>
          <a:stretch>
            <a:fillRect/>
          </a:stretch>
        </p:blipFill>
        <p:spPr>
          <a:xfrm>
            <a:off x="304800" y="5257800"/>
            <a:ext cx="3073400" cy="1231900"/>
          </a:xfrm>
          <a:prstGeom prst="rect">
            <a:avLst/>
          </a:prstGeom>
        </p:spPr>
      </p:pic>
      <p:pic>
        <p:nvPicPr>
          <p:cNvPr id="12" name="Picture 11"/>
          <p:cNvPicPr>
            <a:picLocks noChangeAspect="1"/>
          </p:cNvPicPr>
          <p:nvPr/>
        </p:nvPicPr>
        <p:blipFill>
          <a:blip r:embed="rId4"/>
          <a:stretch>
            <a:fillRect/>
          </a:stretch>
        </p:blipFill>
        <p:spPr>
          <a:xfrm>
            <a:off x="5486400" y="5486400"/>
            <a:ext cx="3513095" cy="876300"/>
          </a:xfrm>
          <a:prstGeom prst="rect">
            <a:avLst/>
          </a:prstGeom>
        </p:spPr>
      </p:pic>
      <p:pic>
        <p:nvPicPr>
          <p:cNvPr id="11" name="Picture 10"/>
          <p:cNvPicPr/>
          <p:nvPr/>
        </p:nvPicPr>
        <p:blipFill>
          <a:blip r:embed="rId5">
            <a:extLst>
              <a:ext uri="{28A0092B-C50C-407E-A947-70E740481C1C}">
                <a14:useLocalDpi xmlns:a14="http://schemas.microsoft.com/office/drawing/2010/main" val="0"/>
              </a:ext>
            </a:extLst>
          </a:blip>
          <a:srcRect/>
          <a:stretch>
            <a:fillRect/>
          </a:stretch>
        </p:blipFill>
        <p:spPr bwMode="auto">
          <a:xfrm>
            <a:off x="3505200" y="457200"/>
            <a:ext cx="1932940" cy="608965"/>
          </a:xfrm>
          <a:prstGeom prst="rect">
            <a:avLst/>
          </a:prstGeom>
          <a:noFill/>
        </p:spPr>
      </p:pic>
    </p:spTree>
    <p:extLst>
      <p:ext uri="{BB962C8B-B14F-4D97-AF65-F5344CB8AC3E}">
        <p14:creationId xmlns:p14="http://schemas.microsoft.com/office/powerpoint/2010/main" val="2188308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Small Business Administration (SBA)</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Provides services and assistance such as training and counseling to small businesses to obtain government contracts.</a:t>
            </a:r>
          </a:p>
          <a:p>
            <a:pPr marL="0" indent="0" algn="ctr">
              <a:buNone/>
            </a:pPr>
            <a:endParaRPr lang="en-US" dirty="0" smtClean="0"/>
          </a:p>
          <a:p>
            <a:pPr marL="0" indent="0" algn="ctr">
              <a:buNone/>
            </a:pPr>
            <a:r>
              <a:rPr lang="en-US" dirty="0" smtClean="0">
                <a:hlinkClick r:id="rId3"/>
              </a:rPr>
              <a:t>http</a:t>
            </a:r>
            <a:r>
              <a:rPr lang="en-US" dirty="0">
                <a:hlinkClick r:id="rId3"/>
              </a:rPr>
              <a:t>://</a:t>
            </a:r>
            <a:r>
              <a:rPr lang="en-US" dirty="0" smtClean="0">
                <a:hlinkClick r:id="rId3"/>
              </a:rPr>
              <a:t>www.sba.gov</a:t>
            </a:r>
            <a:endParaRPr lang="en-US" dirty="0" smtClean="0"/>
          </a:p>
          <a:p>
            <a:pPr marL="0" indent="0" algn="ctr">
              <a:buNone/>
            </a:pPr>
            <a:endParaRPr lang="en-US" dirty="0"/>
          </a:p>
          <a:p>
            <a:pPr marL="0" indent="0" algn="ctr">
              <a:buNone/>
            </a:pPr>
            <a:endParaRPr lang="en-US" dirty="0"/>
          </a:p>
        </p:txBody>
      </p:sp>
      <p:pic>
        <p:nvPicPr>
          <p:cNvPr id="5" name="Picture 4" descr="logo SB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600" y="1447800"/>
            <a:ext cx="1968500" cy="889000"/>
          </a:xfrm>
          <a:prstGeom prst="rect">
            <a:avLst/>
          </a:prstGeom>
        </p:spPr>
      </p:pic>
    </p:spTree>
    <p:extLst>
      <p:ext uri="{BB962C8B-B14F-4D97-AF65-F5344CB8AC3E}">
        <p14:creationId xmlns:p14="http://schemas.microsoft.com/office/powerpoint/2010/main" val="2770684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in Practice</a:t>
            </a:r>
            <a:endParaRPr lang="en-US" dirty="0"/>
          </a:p>
        </p:txBody>
      </p:sp>
      <p:sp>
        <p:nvSpPr>
          <p:cNvPr id="3" name="Content Placeholder 2"/>
          <p:cNvSpPr>
            <a:spLocks noGrp="1"/>
          </p:cNvSpPr>
          <p:nvPr>
            <p:ph idx="1"/>
          </p:nvPr>
        </p:nvSpPr>
        <p:spPr>
          <a:xfrm>
            <a:off x="457200" y="2590800"/>
            <a:ext cx="8229600" cy="4525963"/>
          </a:xfrm>
        </p:spPr>
        <p:txBody>
          <a:bodyPr/>
          <a:lstStyle/>
          <a:p>
            <a:r>
              <a:rPr lang="en-US" dirty="0" smtClean="0"/>
              <a:t>8 (a) Business Development Program</a:t>
            </a:r>
          </a:p>
          <a:p>
            <a:pPr lvl="1"/>
            <a:r>
              <a:rPr lang="en-US" dirty="0" smtClean="0"/>
              <a:t>Sole source contracts</a:t>
            </a:r>
          </a:p>
          <a:p>
            <a:pPr lvl="1"/>
            <a:r>
              <a:rPr lang="en-US" dirty="0" smtClean="0"/>
              <a:t>Joint ventures with larger firms</a:t>
            </a:r>
            <a:endParaRPr lang="en-US" dirty="0"/>
          </a:p>
        </p:txBody>
      </p:sp>
      <p:pic>
        <p:nvPicPr>
          <p:cNvPr id="4" name="Picture 3" descr="logo SB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1447800"/>
            <a:ext cx="1968500" cy="889000"/>
          </a:xfrm>
          <a:prstGeom prst="rect">
            <a:avLst/>
          </a:prstGeom>
        </p:spPr>
      </p:pic>
    </p:spTree>
    <p:extLst>
      <p:ext uri="{BB962C8B-B14F-4D97-AF65-F5344CB8AC3E}">
        <p14:creationId xmlns:p14="http://schemas.microsoft.com/office/powerpoint/2010/main" val="3684852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in Practice</a:t>
            </a:r>
          </a:p>
        </p:txBody>
      </p:sp>
      <p:pic>
        <p:nvPicPr>
          <p:cNvPr id="4" name="Content Placeholder 3" descr="IBM Logo.png"/>
          <p:cNvPicPr>
            <a:picLocks noGrp="1" noChangeAspect="1"/>
          </p:cNvPicPr>
          <p:nvPr>
            <p:ph idx="1"/>
          </p:nvPr>
        </p:nvPicPr>
        <p:blipFill>
          <a:blip r:embed="rId3">
            <a:extLst>
              <a:ext uri="{28A0092B-C50C-407E-A947-70E740481C1C}">
                <a14:useLocalDpi xmlns:a14="http://schemas.microsoft.com/office/drawing/2010/main" val="0"/>
              </a:ext>
            </a:extLst>
          </a:blip>
          <a:srcRect t="5879" b="5879"/>
          <a:stretch>
            <a:fillRect/>
          </a:stretch>
        </p:blipFill>
        <p:spPr>
          <a:xfrm>
            <a:off x="2971800" y="1752600"/>
            <a:ext cx="3200400" cy="1760097"/>
          </a:xfrm>
        </p:spPr>
      </p:pic>
    </p:spTree>
    <p:extLst>
      <p:ext uri="{BB962C8B-B14F-4D97-AF65-F5344CB8AC3E}">
        <p14:creationId xmlns:p14="http://schemas.microsoft.com/office/powerpoint/2010/main" val="39653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GSA Subcontracting Directory </a:t>
            </a:r>
            <a:br>
              <a:rPr lang="en-US" dirty="0" smtClean="0"/>
            </a:br>
            <a:r>
              <a:rPr lang="en-US" dirty="0" smtClean="0"/>
              <a:t>for Small Business</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Directory published by GSA for small businesses seeking subcontracting opportunities with GSA prime contractors</a:t>
            </a:r>
          </a:p>
          <a:p>
            <a:r>
              <a:rPr lang="en-US" dirty="0" smtClean="0"/>
              <a:t>Prime contractors are required to establish plans and goals for subcontracting with small businesses</a:t>
            </a:r>
            <a:endParaRPr lang="en-US" dirty="0"/>
          </a:p>
        </p:txBody>
      </p:sp>
      <p:pic>
        <p:nvPicPr>
          <p:cNvPr id="4" name="Picture 3" descr="GSA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1447800"/>
            <a:ext cx="3486912" cy="609600"/>
          </a:xfrm>
          <a:prstGeom prst="rect">
            <a:avLst/>
          </a:prstGeom>
        </p:spPr>
      </p:pic>
    </p:spTree>
    <p:extLst>
      <p:ext uri="{BB962C8B-B14F-4D97-AF65-F5344CB8AC3E}">
        <p14:creationId xmlns:p14="http://schemas.microsoft.com/office/powerpoint/2010/main" val="763088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Statutory Procurement Goals</a:t>
            </a:r>
            <a:endParaRPr lang="en-US" dirty="0"/>
          </a:p>
        </p:txBody>
      </p:sp>
      <p:sp>
        <p:nvSpPr>
          <p:cNvPr id="3" name="Content Placeholder 2"/>
          <p:cNvSpPr>
            <a:spLocks noGrp="1"/>
          </p:cNvSpPr>
          <p:nvPr>
            <p:ph idx="1"/>
          </p:nvPr>
        </p:nvSpPr>
        <p:spPr/>
        <p:txBody>
          <a:bodyPr>
            <a:normAutofit lnSpcReduction="10000"/>
          </a:bodyPr>
          <a:lstStyle/>
          <a:p>
            <a:r>
              <a:rPr lang="en-US" dirty="0" smtClean="0"/>
              <a:t>Goal for SMEs to obtain percent of federal prime contract dollars</a:t>
            </a:r>
          </a:p>
          <a:p>
            <a:endParaRPr lang="en-US" dirty="0"/>
          </a:p>
          <a:p>
            <a:pPr lvl="1"/>
            <a:r>
              <a:rPr lang="en-US" dirty="0" smtClean="0"/>
              <a:t>Small Business</a:t>
            </a:r>
          </a:p>
          <a:p>
            <a:pPr lvl="1"/>
            <a:r>
              <a:rPr lang="en-US" dirty="0" smtClean="0"/>
              <a:t>Women owned small business</a:t>
            </a:r>
          </a:p>
          <a:p>
            <a:pPr lvl="1"/>
            <a:r>
              <a:rPr lang="en-US" dirty="0" smtClean="0"/>
              <a:t>Small disadvantaged business</a:t>
            </a:r>
          </a:p>
          <a:p>
            <a:pPr lvl="1"/>
            <a:r>
              <a:rPr lang="en-US" dirty="0" smtClean="0"/>
              <a:t>Service-disabled veteran-owned small business</a:t>
            </a:r>
          </a:p>
          <a:p>
            <a:pPr lvl="1"/>
            <a:r>
              <a:rPr lang="en-US" dirty="0"/>
              <a:t>Historically Underutilized Business Zones (</a:t>
            </a:r>
            <a:r>
              <a:rPr lang="en-US" dirty="0" err="1"/>
              <a:t>HUBZone</a:t>
            </a:r>
            <a:r>
              <a:rPr lang="en-US" dirty="0"/>
              <a:t>) </a:t>
            </a:r>
            <a:r>
              <a:rPr lang="en-US" dirty="0" smtClean="0"/>
              <a:t>small business</a:t>
            </a:r>
            <a:endParaRPr lang="en-US" dirty="0">
              <a:hlinkClick r:id="rId3"/>
            </a:endParaRP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988263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Procurement Goals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34783670"/>
              </p:ext>
            </p:extLst>
          </p:nvPr>
        </p:nvGraphicFramePr>
        <p:xfrm>
          <a:off x="457200" y="1828800"/>
          <a:ext cx="8229600" cy="3088640"/>
        </p:xfrm>
        <a:graphic>
          <a:graphicData uri="http://schemas.openxmlformats.org/drawingml/2006/table">
            <a:tbl>
              <a:tblPr firstRow="1" bandRow="1">
                <a:tableStyleId>{5C22544A-7EE6-4342-B048-85BDC9FD1C3A}</a:tableStyleId>
              </a:tblPr>
              <a:tblGrid>
                <a:gridCol w="1905000"/>
                <a:gridCol w="838200"/>
                <a:gridCol w="1371600"/>
                <a:gridCol w="1371600"/>
                <a:gridCol w="1371600"/>
                <a:gridCol w="1371600"/>
              </a:tblGrid>
              <a:tr h="370840">
                <a:tc>
                  <a:txBody>
                    <a:bodyPr/>
                    <a:lstStyle/>
                    <a:p>
                      <a:pPr marL="0" marR="0" algn="ctr">
                        <a:spcBef>
                          <a:spcPts val="0"/>
                        </a:spcBef>
                        <a:spcAft>
                          <a:spcPts val="0"/>
                        </a:spcAft>
                      </a:pPr>
                      <a:r>
                        <a:rPr lang="en-US" sz="1400" dirty="0">
                          <a:solidFill>
                            <a:srgbClr val="FFFFFF"/>
                          </a:solidFill>
                          <a:effectLst/>
                          <a:latin typeface="Times"/>
                          <a:ea typeface="ＭＳ 明朝"/>
                          <a:cs typeface="Times"/>
                        </a:rPr>
                        <a:t>Government-wide Small Business </a:t>
                      </a:r>
                      <a:r>
                        <a:rPr lang="en-US" sz="1400" dirty="0" err="1">
                          <a:solidFill>
                            <a:srgbClr val="FFFFFF"/>
                          </a:solidFill>
                          <a:effectLst/>
                          <a:latin typeface="Times"/>
                          <a:ea typeface="ＭＳ 明朝"/>
                          <a:cs typeface="Times"/>
                        </a:rPr>
                        <a:t>Goaling</a:t>
                      </a:r>
                      <a:r>
                        <a:rPr lang="en-US" sz="1400" dirty="0">
                          <a:solidFill>
                            <a:srgbClr val="FFFFFF"/>
                          </a:solidFill>
                          <a:effectLst/>
                          <a:latin typeface="Times"/>
                          <a:ea typeface="ＭＳ 明朝"/>
                          <a:cs typeface="Times"/>
                        </a:rPr>
                        <a:t> Summary Report 2014</a:t>
                      </a:r>
                      <a:endParaRPr lang="en-US" sz="12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400">
                          <a:solidFill>
                            <a:srgbClr val="FFFFFF"/>
                          </a:solidFill>
                          <a:effectLst/>
                          <a:latin typeface="Times"/>
                          <a:ea typeface="ＭＳ 明朝"/>
                          <a:cs typeface="Times"/>
                        </a:rPr>
                        <a:t>Goal</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400">
                          <a:solidFill>
                            <a:srgbClr val="FFFFFF"/>
                          </a:solidFill>
                          <a:effectLst/>
                          <a:latin typeface="Times"/>
                          <a:ea typeface="ＭＳ 明朝"/>
                          <a:cs typeface="Times"/>
                        </a:rPr>
                        <a:t>2014 %</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400" dirty="0">
                          <a:solidFill>
                            <a:srgbClr val="FFFFFF"/>
                          </a:solidFill>
                          <a:effectLst/>
                          <a:latin typeface="Times"/>
                          <a:ea typeface="ＭＳ 明朝"/>
                          <a:cs typeface="Times"/>
                        </a:rPr>
                        <a:t>2014 $</a:t>
                      </a:r>
                      <a:endParaRPr lang="en-US" sz="12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400">
                          <a:solidFill>
                            <a:srgbClr val="FFFFFF"/>
                          </a:solidFill>
                          <a:effectLst/>
                          <a:latin typeface="Times"/>
                          <a:ea typeface="ＭＳ 明朝"/>
                          <a:cs typeface="Times"/>
                        </a:rPr>
                        <a:t>2013 %</a:t>
                      </a:r>
                      <a:endParaRPr lang="en-US" sz="120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1400">
                          <a:solidFill>
                            <a:srgbClr val="FFFFFF"/>
                          </a:solidFill>
                          <a:effectLst/>
                          <a:latin typeface="Times"/>
                          <a:ea typeface="ＭＳ 明朝"/>
                          <a:cs typeface="Times"/>
                        </a:rPr>
                        <a:t>2013 $</a:t>
                      </a:r>
                      <a:endParaRPr lang="en-US" sz="1200">
                        <a:effectLst/>
                        <a:latin typeface="Cambria"/>
                        <a:ea typeface="ＭＳ 明朝"/>
                        <a:cs typeface="Times New Roman"/>
                      </a:endParaRPr>
                    </a:p>
                  </a:txBody>
                  <a:tcPr marL="68580" marR="68580" marT="0" marB="0"/>
                </a:tc>
              </a:tr>
              <a:tr h="370840">
                <a:tc>
                  <a:txBody>
                    <a:bodyPr/>
                    <a:lstStyle/>
                    <a:p>
                      <a:pPr marL="0" marR="0">
                        <a:spcBef>
                          <a:spcPts val="0"/>
                        </a:spcBef>
                        <a:spcAft>
                          <a:spcPts val="0"/>
                        </a:spcAft>
                      </a:pPr>
                      <a:r>
                        <a:rPr lang="en-US" sz="1400">
                          <a:solidFill>
                            <a:srgbClr val="434343"/>
                          </a:solidFill>
                          <a:effectLst/>
                          <a:latin typeface="Times"/>
                          <a:ea typeface="ＭＳ 明朝"/>
                          <a:cs typeface="Times"/>
                        </a:rPr>
                        <a:t>Small Business</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23.00%</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24.99%</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$91.7 B</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23.39%</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$83.1B</a:t>
                      </a:r>
                      <a:endParaRPr lang="en-US" sz="1200">
                        <a:effectLst/>
                        <a:latin typeface="Cambria"/>
                        <a:ea typeface="ＭＳ 明朝"/>
                        <a:cs typeface="Times New Roman"/>
                      </a:endParaRPr>
                    </a:p>
                  </a:txBody>
                  <a:tcPr marL="68580" marR="68580" marT="0" marB="0"/>
                </a:tc>
              </a:tr>
              <a:tr h="370840">
                <a:tc>
                  <a:txBody>
                    <a:bodyPr/>
                    <a:lstStyle/>
                    <a:p>
                      <a:pPr marL="0" marR="0">
                        <a:spcBef>
                          <a:spcPts val="0"/>
                        </a:spcBef>
                        <a:spcAft>
                          <a:spcPts val="0"/>
                        </a:spcAft>
                      </a:pPr>
                      <a:r>
                        <a:rPr lang="en-US" sz="1400">
                          <a:solidFill>
                            <a:srgbClr val="434343"/>
                          </a:solidFill>
                          <a:effectLst/>
                          <a:latin typeface="Times"/>
                          <a:ea typeface="ＭＳ 明朝"/>
                          <a:cs typeface="Times"/>
                        </a:rPr>
                        <a:t>Women Owned Small Business</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5.00%</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4.68%</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$17.2 B</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4.32%</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$15.3B</a:t>
                      </a:r>
                      <a:endParaRPr lang="en-US" sz="1200">
                        <a:effectLst/>
                        <a:latin typeface="Cambria"/>
                        <a:ea typeface="ＭＳ 明朝"/>
                        <a:cs typeface="Times New Roman"/>
                      </a:endParaRPr>
                    </a:p>
                  </a:txBody>
                  <a:tcPr marL="68580" marR="68580" marT="0" marB="0"/>
                </a:tc>
              </a:tr>
              <a:tr h="370840">
                <a:tc>
                  <a:txBody>
                    <a:bodyPr/>
                    <a:lstStyle/>
                    <a:p>
                      <a:pPr marL="0" marR="0">
                        <a:spcBef>
                          <a:spcPts val="0"/>
                        </a:spcBef>
                        <a:spcAft>
                          <a:spcPts val="0"/>
                        </a:spcAft>
                      </a:pPr>
                      <a:r>
                        <a:rPr lang="en-US" sz="1400">
                          <a:solidFill>
                            <a:srgbClr val="434343"/>
                          </a:solidFill>
                          <a:effectLst/>
                          <a:latin typeface="Times"/>
                          <a:ea typeface="ＭＳ 明朝"/>
                          <a:cs typeface="Times"/>
                        </a:rPr>
                        <a:t>Small Disadvantaged Business</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5.00%</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9.46%</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$34.7 B</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8.61%</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$30.6B</a:t>
                      </a:r>
                      <a:endParaRPr lang="en-US" sz="1200">
                        <a:effectLst/>
                        <a:latin typeface="Cambria"/>
                        <a:ea typeface="ＭＳ 明朝"/>
                        <a:cs typeface="Times New Roman"/>
                      </a:endParaRPr>
                    </a:p>
                  </a:txBody>
                  <a:tcPr marL="68580" marR="68580" marT="0" marB="0"/>
                </a:tc>
              </a:tr>
              <a:tr h="370840">
                <a:tc>
                  <a:txBody>
                    <a:bodyPr/>
                    <a:lstStyle/>
                    <a:p>
                      <a:pPr marL="0" marR="0">
                        <a:spcBef>
                          <a:spcPts val="0"/>
                        </a:spcBef>
                        <a:spcAft>
                          <a:spcPts val="0"/>
                        </a:spcAft>
                      </a:pPr>
                      <a:r>
                        <a:rPr lang="en-US" sz="1400">
                          <a:solidFill>
                            <a:srgbClr val="434343"/>
                          </a:solidFill>
                          <a:effectLst/>
                          <a:latin typeface="Times"/>
                          <a:ea typeface="ＭＳ 明朝"/>
                          <a:cs typeface="Times"/>
                        </a:rPr>
                        <a:t>Service Disabled Veteran Owned Small Business</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3.00%</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3.68%</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$13.5 B</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3.38%</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$12.02B</a:t>
                      </a:r>
                      <a:endParaRPr lang="en-US" sz="1200">
                        <a:effectLst/>
                        <a:latin typeface="Cambria"/>
                        <a:ea typeface="ＭＳ 明朝"/>
                        <a:cs typeface="Times New Roman"/>
                      </a:endParaRPr>
                    </a:p>
                  </a:txBody>
                  <a:tcPr marL="68580" marR="68580" marT="0" marB="0"/>
                </a:tc>
              </a:tr>
              <a:tr h="370840">
                <a:tc>
                  <a:txBody>
                    <a:bodyPr/>
                    <a:lstStyle/>
                    <a:p>
                      <a:pPr marL="0" marR="0">
                        <a:spcBef>
                          <a:spcPts val="0"/>
                        </a:spcBef>
                        <a:spcAft>
                          <a:spcPts val="0"/>
                        </a:spcAft>
                      </a:pPr>
                      <a:r>
                        <a:rPr lang="en-US" sz="1400" dirty="0" err="1">
                          <a:solidFill>
                            <a:srgbClr val="434343"/>
                          </a:solidFill>
                          <a:effectLst/>
                          <a:latin typeface="Times"/>
                          <a:ea typeface="ＭＳ 明朝"/>
                          <a:cs typeface="Times"/>
                        </a:rPr>
                        <a:t>HUBZone</a:t>
                      </a:r>
                      <a:endParaRPr lang="en-US" sz="12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dirty="0">
                          <a:solidFill>
                            <a:srgbClr val="434343"/>
                          </a:solidFill>
                          <a:effectLst/>
                          <a:latin typeface="Times"/>
                          <a:ea typeface="ＭＳ 明朝"/>
                          <a:cs typeface="Times"/>
                        </a:rPr>
                        <a:t>3.00%</a:t>
                      </a:r>
                      <a:endParaRPr lang="en-US" sz="12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dirty="0">
                          <a:solidFill>
                            <a:srgbClr val="434343"/>
                          </a:solidFill>
                          <a:effectLst/>
                          <a:latin typeface="Times"/>
                          <a:ea typeface="ＭＳ 明朝"/>
                          <a:cs typeface="Times"/>
                        </a:rPr>
                        <a:t>1.82%</a:t>
                      </a:r>
                      <a:endParaRPr lang="en-US" sz="1200" dirty="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$6.97B</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a:solidFill>
                            <a:srgbClr val="434343"/>
                          </a:solidFill>
                          <a:effectLst/>
                          <a:latin typeface="Times"/>
                          <a:ea typeface="ＭＳ 明朝"/>
                          <a:cs typeface="Times"/>
                        </a:rPr>
                        <a:t>1.76%</a:t>
                      </a:r>
                      <a:endParaRPr lang="en-US" sz="1200">
                        <a:effectLst/>
                        <a:latin typeface="Cambria"/>
                        <a:ea typeface="ＭＳ 明朝"/>
                        <a:cs typeface="Times New Roman"/>
                      </a:endParaRPr>
                    </a:p>
                  </a:txBody>
                  <a:tcPr marL="68580" marR="68580" marT="0" marB="0"/>
                </a:tc>
                <a:tc>
                  <a:txBody>
                    <a:bodyPr/>
                    <a:lstStyle/>
                    <a:p>
                      <a:pPr marL="0" marR="0">
                        <a:spcBef>
                          <a:spcPts val="0"/>
                        </a:spcBef>
                        <a:spcAft>
                          <a:spcPts val="0"/>
                        </a:spcAft>
                      </a:pPr>
                      <a:r>
                        <a:rPr lang="en-US" sz="1400" dirty="0">
                          <a:solidFill>
                            <a:srgbClr val="434343"/>
                          </a:solidFill>
                          <a:effectLst/>
                          <a:latin typeface="Times"/>
                          <a:ea typeface="ＭＳ 明朝"/>
                          <a:cs typeface="Times"/>
                        </a:rPr>
                        <a:t>$6.2B</a:t>
                      </a:r>
                      <a:endParaRPr lang="en-US" sz="1200" dirty="0">
                        <a:effectLst/>
                        <a:latin typeface="Cambria"/>
                        <a:ea typeface="ＭＳ 明朝"/>
                        <a:cs typeface="Times New Roman"/>
                      </a:endParaRPr>
                    </a:p>
                  </a:txBody>
                  <a:tcPr marL="68580" marR="68580" marT="0" marB="0"/>
                </a:tc>
              </a:tr>
            </a:tbl>
          </a:graphicData>
        </a:graphic>
      </p:graphicFrame>
      <p:sp>
        <p:nvSpPr>
          <p:cNvPr id="8" name="TextBox 7"/>
          <p:cNvSpPr txBox="1"/>
          <p:nvPr/>
        </p:nvSpPr>
        <p:spPr>
          <a:xfrm>
            <a:off x="1032933" y="5604933"/>
            <a:ext cx="3839099" cy="369332"/>
          </a:xfrm>
          <a:prstGeom prst="rect">
            <a:avLst/>
          </a:prstGeom>
          <a:noFill/>
        </p:spPr>
        <p:txBody>
          <a:bodyPr wrap="none" rtlCol="0">
            <a:spAutoFit/>
          </a:bodyPr>
          <a:lstStyle/>
          <a:p>
            <a:r>
              <a:rPr lang="en-US" dirty="0" smtClean="0"/>
              <a:t>Source – US Small Business Association</a:t>
            </a:r>
            <a:endParaRPr lang="en-US" dirty="0"/>
          </a:p>
        </p:txBody>
      </p:sp>
    </p:spTree>
    <p:extLst>
      <p:ext uri="{BB962C8B-B14F-4D97-AF65-F5344CB8AC3E}">
        <p14:creationId xmlns:p14="http://schemas.microsoft.com/office/powerpoint/2010/main" val="77163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Set asides </a:t>
            </a:r>
          </a:p>
          <a:p>
            <a:pPr lvl="1"/>
            <a:r>
              <a:rPr lang="en-US" dirty="0" smtClean="0"/>
              <a:t>Reduce competition</a:t>
            </a:r>
          </a:p>
          <a:p>
            <a:pPr lvl="1"/>
            <a:r>
              <a:rPr lang="en-US" dirty="0" smtClean="0"/>
              <a:t>Lead to large companies trying to appear small</a:t>
            </a:r>
          </a:p>
          <a:p>
            <a:pPr lvl="1"/>
            <a:r>
              <a:rPr lang="en-US" dirty="0" smtClean="0"/>
              <a:t>Increase prices?</a:t>
            </a:r>
          </a:p>
          <a:p>
            <a:r>
              <a:rPr lang="en-US" dirty="0" smtClean="0"/>
              <a:t>Preferential Treatment</a:t>
            </a:r>
          </a:p>
          <a:p>
            <a:pPr lvl="1"/>
            <a:r>
              <a:rPr lang="en-US" dirty="0" smtClean="0"/>
              <a:t>If done incorrectly, can violate </a:t>
            </a:r>
            <a:r>
              <a:rPr lang="en-US" dirty="0" smtClean="0"/>
              <a:t>of WTO </a:t>
            </a:r>
            <a:r>
              <a:rPr lang="en-US" dirty="0" smtClean="0"/>
              <a:t>GPA </a:t>
            </a:r>
            <a:endParaRPr lang="en-US" dirty="0" smtClean="0"/>
          </a:p>
          <a:p>
            <a:r>
              <a:rPr lang="en-US" dirty="0" smtClean="0"/>
              <a:t>Effective Training </a:t>
            </a:r>
          </a:p>
          <a:p>
            <a:r>
              <a:rPr lang="en-US" dirty="0" smtClean="0"/>
              <a:t>Unbundling lowers efficiency?</a:t>
            </a:r>
          </a:p>
        </p:txBody>
      </p:sp>
    </p:spTree>
    <p:extLst>
      <p:ext uri="{BB962C8B-B14F-4D97-AF65-F5344CB8AC3E}">
        <p14:creationId xmlns:p14="http://schemas.microsoft.com/office/powerpoint/2010/main" val="2187238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Perspective </a:t>
            </a:r>
            <a:br>
              <a:rPr lang="en-US" dirty="0" smtClean="0"/>
            </a:br>
            <a:r>
              <a:rPr lang="en-US" dirty="0" smtClean="0"/>
              <a:t>Procurement Process</a:t>
            </a:r>
            <a:endParaRPr lang="en-US" dirty="0"/>
          </a:p>
        </p:txBody>
      </p:sp>
      <p:sp>
        <p:nvSpPr>
          <p:cNvPr id="3" name="Content Placeholder 2"/>
          <p:cNvSpPr>
            <a:spLocks noGrp="1"/>
          </p:cNvSpPr>
          <p:nvPr>
            <p:ph idx="1"/>
          </p:nvPr>
        </p:nvSpPr>
        <p:spPr/>
        <p:txBody>
          <a:bodyPr/>
          <a:lstStyle/>
          <a:p>
            <a:r>
              <a:rPr lang="en-US" dirty="0" smtClean="0"/>
              <a:t>Transparent</a:t>
            </a:r>
          </a:p>
          <a:p>
            <a:r>
              <a:rPr lang="en-US" dirty="0" smtClean="0"/>
              <a:t>Uncorrupt</a:t>
            </a:r>
            <a:endParaRPr lang="en-US" dirty="0" smtClean="0"/>
          </a:p>
          <a:p>
            <a:r>
              <a:rPr lang="en-US" dirty="0" smtClean="0"/>
              <a:t>Competitive</a:t>
            </a:r>
            <a:endParaRPr lang="en-US" dirty="0" smtClean="0"/>
          </a:p>
          <a:p>
            <a:r>
              <a:rPr lang="en-US" dirty="0" smtClean="0"/>
              <a:t>Quality/Price</a:t>
            </a:r>
          </a:p>
          <a:p>
            <a:endParaRPr lang="en-US" dirty="0"/>
          </a:p>
        </p:txBody>
      </p:sp>
    </p:spTree>
    <p:extLst>
      <p:ext uri="{BB962C8B-B14F-4D97-AF65-F5344CB8AC3E}">
        <p14:creationId xmlns:p14="http://schemas.microsoft.com/office/powerpoint/2010/main" val="361087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Small Business Interests in Obtaining Government Contracts</a:t>
            </a:r>
            <a:endParaRPr lang="en-US" dirty="0"/>
          </a:p>
        </p:txBody>
      </p:sp>
      <p:sp>
        <p:nvSpPr>
          <p:cNvPr id="3" name="Content Placeholder 2"/>
          <p:cNvSpPr>
            <a:spLocks noGrp="1"/>
          </p:cNvSpPr>
          <p:nvPr>
            <p:ph idx="1"/>
          </p:nvPr>
        </p:nvSpPr>
        <p:spPr/>
        <p:txBody>
          <a:bodyPr/>
          <a:lstStyle/>
          <a:p>
            <a:r>
              <a:rPr lang="en-US" dirty="0" smtClean="0"/>
              <a:t>Cost and Accessibility</a:t>
            </a:r>
          </a:p>
          <a:p>
            <a:r>
              <a:rPr lang="en-US" dirty="0" smtClean="0"/>
              <a:t>Simplicity</a:t>
            </a:r>
          </a:p>
          <a:p>
            <a:r>
              <a:rPr lang="en-US" dirty="0" smtClean="0"/>
              <a:t>Transparency</a:t>
            </a:r>
          </a:p>
          <a:p>
            <a:r>
              <a:rPr lang="en-US" dirty="0" smtClean="0"/>
              <a:t>Anti-Corruption</a:t>
            </a:r>
          </a:p>
          <a:p>
            <a:endParaRPr lang="en-US" dirty="0" smtClean="0"/>
          </a:p>
          <a:p>
            <a:pPr marL="0" indent="0">
              <a:buNone/>
            </a:pPr>
            <a:endParaRPr lang="en-US" dirty="0"/>
          </a:p>
        </p:txBody>
      </p:sp>
    </p:spTree>
    <p:extLst>
      <p:ext uri="{BB962C8B-B14F-4D97-AF65-F5344CB8AC3E}">
        <p14:creationId xmlns:p14="http://schemas.microsoft.com/office/powerpoint/2010/main" val="4094100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Korea - Success Story</a:t>
            </a:r>
            <a:endParaRPr lang="en-US" dirty="0"/>
          </a:p>
        </p:txBody>
      </p:sp>
      <p:sp>
        <p:nvSpPr>
          <p:cNvPr id="3" name="Content Placeholder 2"/>
          <p:cNvSpPr>
            <a:spLocks noGrp="1"/>
          </p:cNvSpPr>
          <p:nvPr>
            <p:ph idx="1"/>
          </p:nvPr>
        </p:nvSpPr>
        <p:spPr/>
        <p:txBody>
          <a:bodyPr>
            <a:normAutofit fontScale="92500"/>
          </a:bodyPr>
          <a:lstStyle/>
          <a:p>
            <a:r>
              <a:rPr lang="en-US" dirty="0" smtClean="0"/>
              <a:t>No bid price preference nor set asides to encourage SMEs to participate in public procurement</a:t>
            </a:r>
          </a:p>
          <a:p>
            <a:r>
              <a:rPr lang="en-US" dirty="0" smtClean="0"/>
              <a:t>Korean Government Provides:</a:t>
            </a:r>
          </a:p>
          <a:p>
            <a:pPr lvl="1"/>
            <a:r>
              <a:rPr lang="en-US" dirty="0" smtClean="0"/>
              <a:t>Advance payment to SMEs (70% of </a:t>
            </a:r>
            <a:r>
              <a:rPr lang="en-US" dirty="0" smtClean="0"/>
              <a:t>contract price</a:t>
            </a:r>
            <a:r>
              <a:rPr lang="en-US" dirty="0" smtClean="0"/>
              <a:t>)</a:t>
            </a:r>
          </a:p>
          <a:p>
            <a:pPr lvl="1"/>
            <a:r>
              <a:rPr lang="en-US" dirty="0" smtClean="0"/>
              <a:t>Loan programs for SMEs (up to 80% of contract price)</a:t>
            </a:r>
          </a:p>
          <a:p>
            <a:pPr lvl="1"/>
            <a:r>
              <a:rPr lang="en-US" dirty="0" smtClean="0"/>
              <a:t>SME “Excellent Government Supply Products” award to raise visibility of SME products </a:t>
            </a:r>
          </a:p>
          <a:p>
            <a:pPr lvl="1"/>
            <a:r>
              <a:rPr lang="en-US" dirty="0" smtClean="0"/>
              <a:t>Multiple Award Schedule (MAS) for SMEs</a:t>
            </a:r>
          </a:p>
          <a:p>
            <a:pPr lvl="1"/>
            <a:endParaRPr lang="en-US" dirty="0" smtClean="0"/>
          </a:p>
          <a:p>
            <a:pPr lvl="1"/>
            <a:endParaRPr lang="en-US" dirty="0" smtClean="0"/>
          </a:p>
        </p:txBody>
      </p:sp>
    </p:spTree>
    <p:extLst>
      <p:ext uri="{BB962C8B-B14F-4D97-AF65-F5344CB8AC3E}">
        <p14:creationId xmlns:p14="http://schemas.microsoft.com/office/powerpoint/2010/main" val="2977558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e-jokes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28600"/>
            <a:ext cx="4648200" cy="3718560"/>
          </a:xfrm>
          <a:prstGeom prst="rect">
            <a:avLst/>
          </a:prstGeom>
          <a:ln>
            <a:noFill/>
          </a:ln>
          <a:effectLst>
            <a:outerShdw blurRad="292100" dist="139700" dir="2700000" algn="tl" rotWithShape="0">
              <a:srgbClr val="333333">
                <a:alpha val="65000"/>
              </a:srgbClr>
            </a:outerShdw>
          </a:effectLst>
        </p:spPr>
      </p:pic>
      <p:pic>
        <p:nvPicPr>
          <p:cNvPr id="7" name="Picture 6" descr="joke4.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0600" y="3967629"/>
            <a:ext cx="4038600" cy="2890371"/>
          </a:xfrm>
          <a:prstGeom prst="rect">
            <a:avLst/>
          </a:prstGeom>
        </p:spPr>
      </p:pic>
    </p:spTree>
    <p:extLst>
      <p:ext uri="{BB962C8B-B14F-4D97-AF65-F5344CB8AC3E}">
        <p14:creationId xmlns:p14="http://schemas.microsoft.com/office/powerpoint/2010/main" val="3722830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Procurement Policies</a:t>
            </a:r>
            <a:endParaRPr lang="en-US" dirty="0"/>
          </a:p>
        </p:txBody>
      </p:sp>
      <p:sp>
        <p:nvSpPr>
          <p:cNvPr id="3" name="Content Placeholder 2"/>
          <p:cNvSpPr>
            <a:spLocks noGrp="1"/>
          </p:cNvSpPr>
          <p:nvPr>
            <p:ph idx="1"/>
          </p:nvPr>
        </p:nvSpPr>
        <p:spPr/>
        <p:txBody>
          <a:bodyPr/>
          <a:lstStyle/>
          <a:p>
            <a:r>
              <a:rPr lang="en-US" dirty="0" smtClean="0"/>
              <a:t>Lost revenue from lack </a:t>
            </a:r>
            <a:r>
              <a:rPr lang="en-US" dirty="0"/>
              <a:t>of </a:t>
            </a:r>
            <a:r>
              <a:rPr lang="en-US" dirty="0" smtClean="0"/>
              <a:t>trade </a:t>
            </a:r>
            <a:r>
              <a:rPr lang="en-US" dirty="0"/>
              <a:t>c</a:t>
            </a:r>
            <a:r>
              <a:rPr lang="en-US" dirty="0" smtClean="0"/>
              <a:t>ompliance and protectionist commercial laws</a:t>
            </a:r>
            <a:endParaRPr lang="en-US" dirty="0"/>
          </a:p>
          <a:p>
            <a:pPr lvl="2"/>
            <a:r>
              <a:rPr lang="en-US" dirty="0" smtClean="0"/>
              <a:t>Seeds from local farmer preference in procurement</a:t>
            </a:r>
          </a:p>
          <a:p>
            <a:pPr lvl="2"/>
            <a:r>
              <a:rPr lang="en-US" dirty="0"/>
              <a:t>L</a:t>
            </a:r>
            <a:r>
              <a:rPr lang="en-US" dirty="0" smtClean="0"/>
              <a:t>ower quality crops</a:t>
            </a:r>
            <a:endParaRPr lang="en-US" dirty="0"/>
          </a:p>
          <a:p>
            <a:pPr lvl="2"/>
            <a:r>
              <a:rPr lang="en-US" dirty="0" smtClean="0"/>
              <a:t>Less revenue from international sale of crops</a:t>
            </a:r>
          </a:p>
          <a:p>
            <a:pPr marL="0" indent="0">
              <a:buNone/>
            </a:pPr>
            <a:endParaRPr lang="en-US" dirty="0"/>
          </a:p>
          <a:p>
            <a:pPr marL="914400" lvl="2" indent="0">
              <a:buNone/>
            </a:pPr>
            <a:endParaRPr lang="en-US" dirty="0"/>
          </a:p>
          <a:p>
            <a:endParaRPr lang="en-US" dirty="0"/>
          </a:p>
        </p:txBody>
      </p:sp>
      <p:pic>
        <p:nvPicPr>
          <p:cNvPr id="4" name="Picture 3" descr="far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0" y="4343400"/>
            <a:ext cx="2819400" cy="2111829"/>
          </a:xfrm>
          <a:prstGeom prst="rect">
            <a:avLst/>
          </a:prstGeom>
        </p:spPr>
      </p:pic>
    </p:spTree>
    <p:extLst>
      <p:ext uri="{BB962C8B-B14F-4D97-AF65-F5344CB8AC3E}">
        <p14:creationId xmlns:p14="http://schemas.microsoft.com/office/powerpoint/2010/main" val="1018078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do our future citizens want?</a:t>
            </a:r>
            <a:endParaRPr lang="en-US" sz="2800" dirty="0"/>
          </a:p>
        </p:txBody>
      </p:sp>
      <p:pic>
        <p:nvPicPr>
          <p:cNvPr id="4" name="Content Placeholder 3" descr="IMG_1857.jpg"/>
          <p:cNvPicPr>
            <a:picLocks noGrp="1" noChangeAspect="1"/>
          </p:cNvPicPr>
          <p:nvPr>
            <p:ph idx="1"/>
          </p:nvPr>
        </p:nvPicPr>
        <p:blipFill>
          <a:blip r:embed="rId3" cstate="print">
            <a:extLst>
              <a:ext uri="{28A0092B-C50C-407E-A947-70E740481C1C}">
                <a14:useLocalDpi xmlns:a14="http://schemas.microsoft.com/office/drawing/2010/main" val="0"/>
              </a:ext>
            </a:extLst>
          </a:blip>
          <a:srcRect l="-46563" r="-46563"/>
          <a:stretch>
            <a:fillRect/>
          </a:stretch>
        </p:blipFill>
        <p:spPr>
          <a:xfrm>
            <a:off x="1143000" y="1447800"/>
            <a:ext cx="6511925" cy="4495800"/>
          </a:xfrm>
        </p:spPr>
      </p:pic>
    </p:spTree>
    <p:extLst>
      <p:ext uri="{BB962C8B-B14F-4D97-AF65-F5344CB8AC3E}">
        <p14:creationId xmlns:p14="http://schemas.microsoft.com/office/powerpoint/2010/main" val="31343493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Development</a:t>
            </a:r>
            <a:endParaRPr lang="en-US" dirty="0"/>
          </a:p>
        </p:txBody>
      </p:sp>
      <p:sp>
        <p:nvSpPr>
          <p:cNvPr id="3" name="Content Placeholder 2"/>
          <p:cNvSpPr>
            <a:spLocks noGrp="1"/>
          </p:cNvSpPr>
          <p:nvPr>
            <p:ph idx="1"/>
          </p:nvPr>
        </p:nvSpPr>
        <p:spPr/>
        <p:txBody>
          <a:bodyPr>
            <a:normAutofit/>
          </a:bodyPr>
          <a:lstStyle/>
          <a:p>
            <a:r>
              <a:rPr lang="en-US" dirty="0" smtClean="0"/>
              <a:t>Building human capital through commercial law reform</a:t>
            </a:r>
          </a:p>
          <a:p>
            <a:r>
              <a:rPr lang="en-US" dirty="0" smtClean="0"/>
              <a:t>Foreign investment and trade leading to development of </a:t>
            </a:r>
            <a:r>
              <a:rPr lang="en-US" dirty="0"/>
              <a:t>human </a:t>
            </a:r>
            <a:r>
              <a:rPr lang="en-US" dirty="0" smtClean="0"/>
              <a:t>capital</a:t>
            </a:r>
          </a:p>
          <a:p>
            <a:r>
              <a:rPr lang="en-US" dirty="0" smtClean="0"/>
              <a:t>Economic opportunity to prevent at-risk populations from pursuing lawless careers</a:t>
            </a:r>
          </a:p>
          <a:p>
            <a:endParaRPr lang="en-US" dirty="0" smtClean="0"/>
          </a:p>
        </p:txBody>
      </p:sp>
      <p:pic>
        <p:nvPicPr>
          <p:cNvPr id="8" name="Picture 7" descr="Law and Economic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4876800"/>
            <a:ext cx="3581400" cy="1278284"/>
          </a:xfrm>
          <a:prstGeom prst="rect">
            <a:avLst/>
          </a:prstGeom>
        </p:spPr>
      </p:pic>
    </p:spTree>
    <p:extLst>
      <p:ext uri="{BB962C8B-B14F-4D97-AF65-F5344CB8AC3E}">
        <p14:creationId xmlns:p14="http://schemas.microsoft.com/office/powerpoint/2010/main" val="2885028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Knowledge Transfer</a:t>
            </a:r>
            <a:br>
              <a:rPr lang="en-US" dirty="0" smtClean="0"/>
            </a:br>
            <a:endParaRPr lang="en-US" dirty="0"/>
          </a:p>
        </p:txBody>
      </p:sp>
      <p:sp>
        <p:nvSpPr>
          <p:cNvPr id="3" name="Content Placeholder 2"/>
          <p:cNvSpPr>
            <a:spLocks noGrp="1"/>
          </p:cNvSpPr>
          <p:nvPr>
            <p:ph idx="1"/>
          </p:nvPr>
        </p:nvSpPr>
        <p:spPr>
          <a:xfrm>
            <a:off x="457200" y="2057400"/>
            <a:ext cx="8229600" cy="4525963"/>
          </a:xfrm>
        </p:spPr>
        <p:txBody>
          <a:bodyPr>
            <a:normAutofit/>
          </a:bodyPr>
          <a:lstStyle/>
          <a:p>
            <a:endParaRPr lang="en-US" dirty="0" smtClean="0"/>
          </a:p>
          <a:p>
            <a:r>
              <a:rPr lang="en-US" dirty="0" smtClean="0"/>
              <a:t>Procurement as a tool to attract foreign investment</a:t>
            </a:r>
          </a:p>
          <a:p>
            <a:r>
              <a:rPr lang="en-US" dirty="0" smtClean="0"/>
              <a:t>Procurement as a tool to obtain practical </a:t>
            </a:r>
            <a:r>
              <a:rPr lang="en-US" dirty="0"/>
              <a:t>career training</a:t>
            </a:r>
          </a:p>
          <a:p>
            <a:pPr marL="0" indent="0">
              <a:buNone/>
            </a:pPr>
            <a:endParaRPr lang="en-US" dirty="0" smtClean="0"/>
          </a:p>
          <a:p>
            <a:pPr marL="0" indent="0">
              <a:buNone/>
            </a:pPr>
            <a:endParaRPr lang="en-US" dirty="0" smtClean="0"/>
          </a:p>
          <a:p>
            <a:endParaRPr lang="en-US" dirty="0"/>
          </a:p>
        </p:txBody>
      </p:sp>
      <p:pic>
        <p:nvPicPr>
          <p:cNvPr id="4" name="Picture 3" descr="vocational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533400"/>
            <a:ext cx="1932888" cy="1447800"/>
          </a:xfrm>
          <a:prstGeom prst="rect">
            <a:avLst/>
          </a:prstGeom>
        </p:spPr>
      </p:pic>
      <p:pic>
        <p:nvPicPr>
          <p:cNvPr id="7" name="Picture 6" descr="vocational4.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400" y="4267200"/>
            <a:ext cx="3048000" cy="2286000"/>
          </a:xfrm>
          <a:prstGeom prst="rect">
            <a:avLst/>
          </a:prstGeom>
        </p:spPr>
      </p:pic>
    </p:spTree>
    <p:extLst>
      <p:ext uri="{BB962C8B-B14F-4D97-AF65-F5344CB8AC3E}">
        <p14:creationId xmlns:p14="http://schemas.microsoft.com/office/powerpoint/2010/main" val="516055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Aggregate of </a:t>
            </a:r>
            <a:r>
              <a:rPr lang="en-US" dirty="0"/>
              <a:t>L</a:t>
            </a:r>
            <a:r>
              <a:rPr lang="en-US" dirty="0" smtClean="0"/>
              <a:t>aws to </a:t>
            </a:r>
            <a:r>
              <a:rPr lang="en-US" dirty="0"/>
              <a:t>Promote a </a:t>
            </a:r>
            <a:br>
              <a:rPr lang="en-US" dirty="0"/>
            </a:br>
            <a:r>
              <a:rPr lang="en-US" dirty="0"/>
              <a:t>Business-Friendly Environment</a:t>
            </a:r>
          </a:p>
        </p:txBody>
      </p:sp>
      <p:sp>
        <p:nvSpPr>
          <p:cNvPr id="3" name="Content Placeholder 2"/>
          <p:cNvSpPr>
            <a:spLocks noGrp="1"/>
          </p:cNvSpPr>
          <p:nvPr>
            <p:ph idx="1"/>
          </p:nvPr>
        </p:nvSpPr>
        <p:spPr/>
        <p:txBody>
          <a:bodyPr>
            <a:normAutofit/>
          </a:bodyPr>
          <a:lstStyle/>
          <a:p>
            <a:r>
              <a:rPr lang="en-US" dirty="0" smtClean="0"/>
              <a:t>Commercial Law Development 101</a:t>
            </a:r>
          </a:p>
          <a:p>
            <a:pPr lvl="1"/>
            <a:r>
              <a:rPr lang="en-US" dirty="0" smtClean="0"/>
              <a:t>Trade Agreements</a:t>
            </a:r>
          </a:p>
          <a:p>
            <a:pPr lvl="1"/>
            <a:r>
              <a:rPr lang="en-US" dirty="0" smtClean="0"/>
              <a:t>Economic Growth</a:t>
            </a:r>
          </a:p>
          <a:p>
            <a:pPr lvl="2"/>
            <a:r>
              <a:rPr lang="en-US" dirty="0" smtClean="0"/>
              <a:t>Primary Commercial Law</a:t>
            </a:r>
          </a:p>
          <a:p>
            <a:pPr lvl="3"/>
            <a:r>
              <a:rPr lang="en-US" dirty="0"/>
              <a:t>Contract </a:t>
            </a:r>
            <a:r>
              <a:rPr lang="en-US" dirty="0" smtClean="0"/>
              <a:t>Law</a:t>
            </a:r>
          </a:p>
          <a:p>
            <a:pPr lvl="3"/>
            <a:r>
              <a:rPr lang="en-US" dirty="0" smtClean="0"/>
              <a:t>Company Law</a:t>
            </a:r>
          </a:p>
          <a:p>
            <a:pPr lvl="3"/>
            <a:r>
              <a:rPr lang="en-US" dirty="0" smtClean="0"/>
              <a:t>Lending Law</a:t>
            </a:r>
          </a:p>
          <a:p>
            <a:pPr lvl="3"/>
            <a:r>
              <a:rPr lang="en-US" dirty="0" smtClean="0"/>
              <a:t>Insolvency Law</a:t>
            </a:r>
          </a:p>
          <a:p>
            <a:pPr lvl="2"/>
            <a:r>
              <a:rPr lang="en-US" dirty="0" smtClean="0"/>
              <a:t>Secondary Commercial Law</a:t>
            </a:r>
          </a:p>
          <a:p>
            <a:pPr lvl="3"/>
            <a:r>
              <a:rPr lang="en-US" dirty="0" smtClean="0"/>
              <a:t>Franchising, Competition, IPR, etc.</a:t>
            </a:r>
          </a:p>
        </p:txBody>
      </p:sp>
      <p:pic>
        <p:nvPicPr>
          <p:cNvPr id="8" name="Picture 7" descr="ruleoflaw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3200400"/>
            <a:ext cx="3743325" cy="1219200"/>
          </a:xfrm>
          <a:prstGeom prst="rect">
            <a:avLst/>
          </a:prstGeom>
        </p:spPr>
      </p:pic>
    </p:spTree>
    <p:extLst>
      <p:ext uri="{BB962C8B-B14F-4D97-AF65-F5344CB8AC3E}">
        <p14:creationId xmlns:p14="http://schemas.microsoft.com/office/powerpoint/2010/main" val="491905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Supply-Side Anti-Corruption</a:t>
            </a:r>
            <a:endParaRPr lang="en-US" dirty="0"/>
          </a:p>
        </p:txBody>
      </p:sp>
      <p:pic>
        <p:nvPicPr>
          <p:cNvPr id="4" name="Content Placeholder 3" descr="anticorruptoion1.jpg"/>
          <p:cNvPicPr>
            <a:picLocks noGrp="1" noChangeAspect="1"/>
          </p:cNvPicPr>
          <p:nvPr>
            <p:ph idx="1"/>
          </p:nvPr>
        </p:nvPicPr>
        <p:blipFill>
          <a:blip r:embed="rId3">
            <a:extLst>
              <a:ext uri="{28A0092B-C50C-407E-A947-70E740481C1C}">
                <a14:useLocalDpi xmlns:a14="http://schemas.microsoft.com/office/drawing/2010/main" val="0"/>
              </a:ext>
            </a:extLst>
          </a:blip>
          <a:srcRect l="9413" r="9413"/>
          <a:stretch>
            <a:fillRect/>
          </a:stretch>
        </p:blipFill>
        <p:spPr>
          <a:xfrm>
            <a:off x="1295400" y="1828800"/>
            <a:ext cx="6553200" cy="3604008"/>
          </a:xfrm>
        </p:spPr>
      </p:pic>
    </p:spTree>
    <p:extLst>
      <p:ext uri="{BB962C8B-B14F-4D97-AF65-F5344CB8AC3E}">
        <p14:creationId xmlns:p14="http://schemas.microsoft.com/office/powerpoint/2010/main" val="1124887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364" name="TextBox 20"/>
          <p:cNvSpPr txBox="1">
            <a:spLocks noChangeArrowheads="1"/>
          </p:cNvSpPr>
          <p:nvPr/>
        </p:nvSpPr>
        <p:spPr bwMode="auto">
          <a:xfrm>
            <a:off x="685800" y="2514600"/>
            <a:ext cx="8077200" cy="369888"/>
          </a:xfrm>
          <a:prstGeom prst="rect">
            <a:avLst/>
          </a:prstGeom>
          <a:noFill/>
          <a:ln w="9525">
            <a:noFill/>
            <a:miter lim="800000"/>
            <a:headEnd/>
            <a:tailEnd/>
          </a:ln>
        </p:spPr>
        <p:txBody>
          <a:bodyPr>
            <a:spAutoFit/>
          </a:bodyPr>
          <a:lstStyle/>
          <a:p>
            <a:endParaRPr lang="en-US" dirty="0">
              <a:latin typeface="Lucida Sans Unicode" pitchFamily="34" charset="0"/>
            </a:endParaRPr>
          </a:p>
        </p:txBody>
      </p:sp>
      <p:sp>
        <p:nvSpPr>
          <p:cNvPr id="26" name="Right Triangle 25"/>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2" name="Group 26"/>
          <p:cNvGrpSpPr>
            <a:grpSpLocks/>
          </p:cNvGrpSpPr>
          <p:nvPr/>
        </p:nvGrpSpPr>
        <p:grpSpPr bwMode="auto">
          <a:xfrm>
            <a:off x="-3175" y="4946650"/>
            <a:ext cx="9147175" cy="1911350"/>
            <a:chOff x="-3765" y="4832896"/>
            <a:chExt cx="9147765" cy="2032192"/>
          </a:xfrm>
        </p:grpSpPr>
        <p:sp>
          <p:nvSpPr>
            <p:cNvPr id="28" name="Freeform 27"/>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5369" name="Freeform 2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algn="ctr">
              <a:noFill/>
              <a:round/>
              <a:headEnd/>
              <a:tailEnd/>
            </a:ln>
          </p:spPr>
          <p:txBody>
            <a:bodyPr/>
            <a:lstStyle/>
            <a:p>
              <a:endParaRPr lang="en-US" dirty="0">
                <a:latin typeface="Lucida Sans Unicode" pitchFamily="34" charset="0"/>
              </a:endParaRPr>
            </a:p>
          </p:txBody>
        </p:sp>
        <p:sp>
          <p:nvSpPr>
            <p:cNvPr id="30" name="Freeform 2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31" name="Straight Connector 3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5377" name="Picture 17" descr="cldp_logo_top"/>
          <p:cNvPicPr>
            <a:picLocks noChangeAspect="1" noChangeArrowheads="1"/>
          </p:cNvPicPr>
          <p:nvPr/>
        </p:nvPicPr>
        <p:blipFill>
          <a:blip r:embed="rId4" cstate="print"/>
          <a:srcRect/>
          <a:stretch>
            <a:fillRect/>
          </a:stretch>
        </p:blipFill>
        <p:spPr bwMode="auto">
          <a:xfrm>
            <a:off x="0" y="0"/>
            <a:ext cx="9144000" cy="1025525"/>
          </a:xfrm>
          <a:prstGeom prst="rect">
            <a:avLst/>
          </a:prstGeom>
          <a:noFill/>
        </p:spPr>
      </p:pic>
      <p:pic>
        <p:nvPicPr>
          <p:cNvPr id="15363" name="Picture 11" descr="CommerceSeal.png"/>
          <p:cNvPicPr>
            <a:picLocks noChangeAspect="1"/>
          </p:cNvPicPr>
          <p:nvPr/>
        </p:nvPicPr>
        <p:blipFill>
          <a:blip r:embed="rId5" cstate="print"/>
          <a:srcRect/>
          <a:stretch>
            <a:fillRect/>
          </a:stretch>
        </p:blipFill>
        <p:spPr bwMode="auto">
          <a:xfrm>
            <a:off x="152400" y="0"/>
            <a:ext cx="1524000" cy="1447800"/>
          </a:xfrm>
          <a:prstGeom prst="rect">
            <a:avLst/>
          </a:prstGeom>
          <a:noFill/>
          <a:ln w="9525">
            <a:noFill/>
            <a:miter lim="800000"/>
            <a:headEnd/>
            <a:tailEnd/>
          </a:ln>
        </p:spPr>
      </p:pic>
      <p:sp>
        <p:nvSpPr>
          <p:cNvPr id="13" name="Rectangle 2"/>
          <p:cNvSpPr txBox="1">
            <a:spLocks noChangeArrowheads="1"/>
          </p:cNvSpPr>
          <p:nvPr/>
        </p:nvSpPr>
        <p:spPr>
          <a:xfrm>
            <a:off x="1066800" y="1905000"/>
            <a:ext cx="7239000" cy="30448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dirty="0" smtClean="0"/>
              <a:t>The Commercial Law Development Program (CLDP) is uniquely tasked with providing government-to-government technical assistance in the commercial law arena to host countries to modernize their legal environments and support their economic development goals.</a:t>
            </a:r>
            <a:br>
              <a:rPr lang="en-US" sz="2800" dirty="0" smtClean="0"/>
            </a:br>
            <a:endParaRPr lang="en-US" sz="2800" dirty="0" smtClean="0"/>
          </a:p>
          <a:p>
            <a:pPr marL="0" indent="0">
              <a:buNone/>
            </a:pPr>
            <a:endParaRPr lang="en-US" sz="2000" dirty="0"/>
          </a:p>
        </p:txBody>
      </p:sp>
    </p:spTree>
    <p:extLst>
      <p:ext uri="{BB962C8B-B14F-4D97-AF65-F5344CB8AC3E}">
        <p14:creationId xmlns:p14="http://schemas.microsoft.com/office/powerpoint/2010/main" val="3624931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Challenges for SMEs</a:t>
            </a:r>
            <a:endParaRPr lang="en-US" dirty="0"/>
          </a:p>
        </p:txBody>
      </p:sp>
      <p:sp>
        <p:nvSpPr>
          <p:cNvPr id="3" name="Content Placeholder 2"/>
          <p:cNvSpPr>
            <a:spLocks noGrp="1"/>
          </p:cNvSpPr>
          <p:nvPr>
            <p:ph idx="1"/>
          </p:nvPr>
        </p:nvSpPr>
        <p:spPr/>
        <p:txBody>
          <a:bodyPr/>
          <a:lstStyle/>
          <a:p>
            <a:r>
              <a:rPr lang="en-US" dirty="0" smtClean="0"/>
              <a:t>Transaction costs</a:t>
            </a:r>
          </a:p>
          <a:p>
            <a:r>
              <a:rPr lang="en-US" dirty="0" smtClean="0"/>
              <a:t>Finance (governments are slow payers)</a:t>
            </a:r>
          </a:p>
          <a:p>
            <a:r>
              <a:rPr lang="en-US" dirty="0" smtClean="0"/>
              <a:t>Bid preparation costs</a:t>
            </a:r>
          </a:p>
          <a:p>
            <a:r>
              <a:rPr lang="en-US" dirty="0" smtClean="0"/>
              <a:t>Bonding costs </a:t>
            </a:r>
          </a:p>
          <a:p>
            <a:r>
              <a:rPr lang="en-US" dirty="0" smtClean="0"/>
              <a:t>Costs of obtaining information</a:t>
            </a:r>
          </a:p>
          <a:p>
            <a:r>
              <a:rPr lang="en-US" dirty="0" smtClean="0"/>
              <a:t>Regulatory costs</a:t>
            </a:r>
          </a:p>
          <a:p>
            <a:r>
              <a:rPr lang="en-US" dirty="0" smtClean="0"/>
              <a:t>Legal risks</a:t>
            </a:r>
          </a:p>
          <a:p>
            <a:endParaRPr lang="en-US" dirty="0"/>
          </a:p>
        </p:txBody>
      </p:sp>
    </p:spTree>
    <p:extLst>
      <p:ext uri="{BB962C8B-B14F-4D97-AF65-F5344CB8AC3E}">
        <p14:creationId xmlns:p14="http://schemas.microsoft.com/office/powerpoint/2010/main" val="373256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Procurement Process</a:t>
            </a:r>
            <a:endParaRPr lang="en-US" dirty="0"/>
          </a:p>
        </p:txBody>
      </p:sp>
      <p:sp>
        <p:nvSpPr>
          <p:cNvPr id="3" name="Content Placeholder 2"/>
          <p:cNvSpPr>
            <a:spLocks noGrp="1"/>
          </p:cNvSpPr>
          <p:nvPr>
            <p:ph idx="1"/>
          </p:nvPr>
        </p:nvSpPr>
        <p:spPr/>
        <p:txBody>
          <a:bodyPr/>
          <a:lstStyle/>
          <a:p>
            <a:r>
              <a:rPr lang="en-US" dirty="0"/>
              <a:t>Federal Acquisition </a:t>
            </a:r>
            <a:r>
              <a:rPr lang="en-US" dirty="0" smtClean="0"/>
              <a:t>Regulation</a:t>
            </a:r>
            <a:r>
              <a:rPr lang="en-US" dirty="0"/>
              <a:t> </a:t>
            </a:r>
            <a:r>
              <a:rPr lang="en-US" dirty="0" smtClean="0"/>
              <a:t>(FAR) (Parts </a:t>
            </a:r>
            <a:r>
              <a:rPr lang="en-US" dirty="0"/>
              <a:t>1-53 of Title 48 of the Code of Federal </a:t>
            </a:r>
            <a:r>
              <a:rPr lang="en-US" dirty="0" smtClean="0"/>
              <a:t>Regulations)</a:t>
            </a:r>
          </a:p>
          <a:p>
            <a:r>
              <a:rPr lang="en-US" dirty="0" smtClean="0"/>
              <a:t>Eligibility Requirements </a:t>
            </a:r>
          </a:p>
          <a:p>
            <a:pPr lvl="1"/>
            <a:r>
              <a:rPr lang="en-US" dirty="0" smtClean="0"/>
              <a:t>Obtain a DUNS number</a:t>
            </a:r>
          </a:p>
          <a:p>
            <a:pPr lvl="1"/>
            <a:r>
              <a:rPr lang="en-US" dirty="0" smtClean="0"/>
              <a:t>Register with SAM</a:t>
            </a:r>
          </a:p>
          <a:p>
            <a:r>
              <a:rPr lang="en-US" dirty="0" err="1" smtClean="0"/>
              <a:t>FedBizOpps</a:t>
            </a:r>
            <a:r>
              <a:rPr lang="en-US" dirty="0"/>
              <a:t> website (https://</a:t>
            </a:r>
            <a:r>
              <a:rPr lang="en-US" dirty="0" err="1" smtClean="0"/>
              <a:t>www.fbo.gov</a:t>
            </a:r>
            <a:r>
              <a:rPr lang="en-US" dirty="0" smtClean="0"/>
              <a:t>)</a:t>
            </a:r>
            <a:endParaRPr lang="en-US" dirty="0"/>
          </a:p>
          <a:p>
            <a:endParaRPr lang="en-US" dirty="0"/>
          </a:p>
        </p:txBody>
      </p:sp>
    </p:spTree>
    <p:extLst>
      <p:ext uri="{BB962C8B-B14F-4D97-AF65-F5344CB8AC3E}">
        <p14:creationId xmlns:p14="http://schemas.microsoft.com/office/powerpoint/2010/main" val="4004221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Assisting SMEs</a:t>
            </a:r>
            <a:endParaRPr lang="en-US" dirty="0"/>
          </a:p>
        </p:txBody>
      </p:sp>
      <p:sp>
        <p:nvSpPr>
          <p:cNvPr id="3" name="Content Placeholder 2"/>
          <p:cNvSpPr>
            <a:spLocks noGrp="1"/>
          </p:cNvSpPr>
          <p:nvPr>
            <p:ph idx="1"/>
          </p:nvPr>
        </p:nvSpPr>
        <p:spPr/>
        <p:txBody>
          <a:bodyPr/>
          <a:lstStyle/>
          <a:p>
            <a:r>
              <a:rPr lang="en-US" dirty="0" smtClean="0"/>
              <a:t>Preferences</a:t>
            </a:r>
          </a:p>
          <a:p>
            <a:pPr lvl="1"/>
            <a:r>
              <a:rPr lang="en-US" dirty="0" smtClean="0"/>
              <a:t>Set asides (of procurement for SMEs)</a:t>
            </a:r>
          </a:p>
          <a:p>
            <a:pPr lvl="1"/>
            <a:r>
              <a:rPr lang="en-US" dirty="0" smtClean="0"/>
              <a:t>Preferential treatment of SME bid</a:t>
            </a:r>
          </a:p>
          <a:p>
            <a:r>
              <a:rPr lang="en-US" dirty="0" smtClean="0"/>
              <a:t>Lower barriers to entry</a:t>
            </a:r>
          </a:p>
          <a:p>
            <a:pPr lvl="1"/>
            <a:r>
              <a:rPr lang="en-US" dirty="0" smtClean="0"/>
              <a:t>Education and assistance to SMEs</a:t>
            </a:r>
          </a:p>
          <a:p>
            <a:pPr lvl="1"/>
            <a:r>
              <a:rPr lang="en-US" dirty="0" smtClean="0"/>
              <a:t>Reduce size of procurements (unbundle large procurements)</a:t>
            </a:r>
          </a:p>
          <a:p>
            <a:pPr lvl="1"/>
            <a:endParaRPr lang="en-US" dirty="0"/>
          </a:p>
        </p:txBody>
      </p:sp>
    </p:spTree>
    <p:extLst>
      <p:ext uri="{BB962C8B-B14F-4D97-AF65-F5344CB8AC3E}">
        <p14:creationId xmlns:p14="http://schemas.microsoft.com/office/powerpoint/2010/main" val="2822285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Services Administration (GSA)</a:t>
            </a:r>
            <a:endParaRPr lang="en-US" dirty="0"/>
          </a:p>
        </p:txBody>
      </p:sp>
      <p:sp>
        <p:nvSpPr>
          <p:cNvPr id="3" name="Content Placeholder 2"/>
          <p:cNvSpPr>
            <a:spLocks noGrp="1"/>
          </p:cNvSpPr>
          <p:nvPr>
            <p:ph idx="1"/>
          </p:nvPr>
        </p:nvSpPr>
        <p:spPr/>
        <p:txBody>
          <a:bodyPr>
            <a:normAutofit/>
          </a:bodyPr>
          <a:lstStyle/>
          <a:p>
            <a:endParaRPr lang="en-US" dirty="0"/>
          </a:p>
          <a:p>
            <a:endParaRPr lang="en-US" dirty="0" smtClean="0"/>
          </a:p>
          <a:p>
            <a:r>
              <a:rPr lang="en-US" dirty="0" smtClean="0"/>
              <a:t>Supply Schedules</a:t>
            </a:r>
          </a:p>
          <a:p>
            <a:pPr lvl="1"/>
            <a:r>
              <a:rPr lang="en-US" dirty="0" smtClean="0"/>
              <a:t>Lists of goods and services provided by GSA-selected multiple venders</a:t>
            </a:r>
          </a:p>
          <a:p>
            <a:r>
              <a:rPr lang="en-US" dirty="0" smtClean="0"/>
              <a:t>Office of Small Business Utilization (OSBU)</a:t>
            </a:r>
          </a:p>
          <a:p>
            <a:pPr marL="0" indent="0" algn="ctr">
              <a:buNone/>
            </a:pPr>
            <a:endParaRPr lang="en-US" dirty="0" smtClean="0"/>
          </a:p>
          <a:p>
            <a:pPr marL="0" indent="0" algn="ctr">
              <a:buNone/>
            </a:pPr>
            <a:r>
              <a:rPr lang="en-US" dirty="0" smtClean="0">
                <a:hlinkClick r:id="rId3"/>
              </a:rPr>
              <a:t>http</a:t>
            </a:r>
            <a:r>
              <a:rPr lang="en-US" dirty="0">
                <a:hlinkClick r:id="rId3"/>
              </a:rPr>
              <a:t>://www.gsa.gov</a:t>
            </a:r>
            <a:r>
              <a:rPr lang="en-US" dirty="0" smtClean="0">
                <a:hlinkClick r:id="rId3"/>
              </a:rPr>
              <a:t>/</a:t>
            </a:r>
            <a:endParaRPr lang="en-US" dirty="0" smtClean="0"/>
          </a:p>
          <a:p>
            <a:pPr marL="0" indent="0" algn="ctr">
              <a:buNone/>
            </a:pPr>
            <a:endParaRPr lang="en-US" dirty="0" smtClean="0"/>
          </a:p>
        </p:txBody>
      </p:sp>
      <p:pic>
        <p:nvPicPr>
          <p:cNvPr id="5" name="Picture 4" descr="GSAlogo.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1800" y="1447800"/>
            <a:ext cx="3486912" cy="609600"/>
          </a:xfrm>
          <a:prstGeom prst="rect">
            <a:avLst/>
          </a:prstGeom>
        </p:spPr>
      </p:pic>
    </p:spTree>
    <p:extLst>
      <p:ext uri="{BB962C8B-B14F-4D97-AF65-F5344CB8AC3E}">
        <p14:creationId xmlns:p14="http://schemas.microsoft.com/office/powerpoint/2010/main" val="3305326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Office of Small Business Utilization (OSBU)</a:t>
            </a:r>
            <a:endParaRPr lang="en-US" dirty="0"/>
          </a:p>
        </p:txBody>
      </p:sp>
      <p:sp>
        <p:nvSpPr>
          <p:cNvPr id="3" name="Content Placeholder 2"/>
          <p:cNvSpPr>
            <a:spLocks noGrp="1"/>
          </p:cNvSpPr>
          <p:nvPr>
            <p:ph idx="1"/>
          </p:nvPr>
        </p:nvSpPr>
        <p:spPr/>
        <p:txBody>
          <a:bodyPr>
            <a:normAutofit/>
          </a:bodyPr>
          <a:lstStyle/>
          <a:p>
            <a:pPr marL="457200" lvl="1" indent="0">
              <a:buNone/>
            </a:pPr>
            <a:endParaRPr lang="en-US" dirty="0" smtClean="0"/>
          </a:p>
          <a:p>
            <a:pPr marL="457200" lvl="1" indent="0">
              <a:buNone/>
            </a:pPr>
            <a:endParaRPr lang="en-US" dirty="0"/>
          </a:p>
          <a:p>
            <a:pPr marL="457200" lvl="1" indent="0">
              <a:buNone/>
            </a:pPr>
            <a:r>
              <a:rPr lang="en-US" dirty="0" smtClean="0"/>
              <a:t>OSBU is a subdivision of the GSA that helps SMEs obtain government procurement contracts.  The OSBU offers:</a:t>
            </a:r>
            <a:endParaRPr lang="en-US" dirty="0"/>
          </a:p>
          <a:p>
            <a:pPr marL="57150" indent="0" algn="ctr">
              <a:buNone/>
            </a:pPr>
            <a:r>
              <a:rPr lang="en-US" sz="2200" dirty="0" smtClean="0"/>
              <a:t>Networking opportunities</a:t>
            </a:r>
          </a:p>
          <a:p>
            <a:pPr marL="57150" indent="0" algn="ctr">
              <a:buNone/>
            </a:pPr>
            <a:r>
              <a:rPr lang="en-US" sz="2200" dirty="0" smtClean="0"/>
              <a:t>Workshops </a:t>
            </a:r>
            <a:endParaRPr lang="en-US" sz="2200" dirty="0"/>
          </a:p>
          <a:p>
            <a:pPr marL="57150" indent="0" algn="ctr">
              <a:buNone/>
            </a:pPr>
            <a:r>
              <a:rPr lang="en-US" sz="2200" dirty="0" smtClean="0"/>
              <a:t>E-Commerce and E-Data training</a:t>
            </a:r>
          </a:p>
          <a:p>
            <a:pPr marL="57150" indent="0" algn="ctr">
              <a:buNone/>
            </a:pPr>
            <a:r>
              <a:rPr lang="en-US" sz="2200" dirty="0" smtClean="0"/>
              <a:t>Procurement Conferences</a:t>
            </a:r>
          </a:p>
          <a:p>
            <a:pPr marL="57150" indent="0" algn="ctr">
              <a:buNone/>
            </a:pPr>
            <a:r>
              <a:rPr lang="en-US" sz="2200" dirty="0" smtClean="0"/>
              <a:t>Social media assistance</a:t>
            </a:r>
          </a:p>
          <a:p>
            <a:pPr marL="57150" indent="0" algn="ctr">
              <a:buNone/>
            </a:pPr>
            <a:endParaRPr lang="en-US" sz="2200" dirty="0" smtClean="0"/>
          </a:p>
        </p:txBody>
      </p:sp>
      <p:pic>
        <p:nvPicPr>
          <p:cNvPr id="5" name="Picture 4" descr="GSA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1600200"/>
            <a:ext cx="3486912" cy="609600"/>
          </a:xfrm>
          <a:prstGeom prst="rect">
            <a:avLst/>
          </a:prstGeom>
        </p:spPr>
      </p:pic>
    </p:spTree>
    <p:extLst>
      <p:ext uri="{BB962C8B-B14F-4D97-AF65-F5344CB8AC3E}">
        <p14:creationId xmlns:p14="http://schemas.microsoft.com/office/powerpoint/2010/main" val="2243125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Minority Business Development Agency (MBDA)</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endParaRPr lang="en-US" dirty="0" smtClean="0"/>
          </a:p>
          <a:p>
            <a:r>
              <a:rPr lang="en-US" dirty="0" smtClean="0"/>
              <a:t>Mission is to foster the establishment and growth of minority-owned businesses</a:t>
            </a:r>
          </a:p>
          <a:p>
            <a:r>
              <a:rPr lang="en-US" dirty="0" smtClean="0"/>
              <a:t>Provides management and technical assistance to minority-owned businesses, including in obtaining government contracts</a:t>
            </a:r>
          </a:p>
          <a:p>
            <a:endParaRPr lang="en-US" dirty="0"/>
          </a:p>
          <a:p>
            <a:pPr marL="0" indent="0" algn="ctr">
              <a:buNone/>
            </a:pPr>
            <a:r>
              <a:rPr lang="en-US" dirty="0">
                <a:hlinkClick r:id="rId3"/>
              </a:rPr>
              <a:t>http://</a:t>
            </a:r>
            <a:r>
              <a:rPr lang="en-US" dirty="0" smtClean="0">
                <a:hlinkClick r:id="rId3"/>
              </a:rPr>
              <a:t>www.mbda.gov</a:t>
            </a:r>
            <a:endParaRPr lang="en-US" dirty="0" smtClean="0"/>
          </a:p>
          <a:p>
            <a:pPr marL="0" indent="0" algn="ctr">
              <a:buNone/>
            </a:pPr>
            <a:endParaRPr lang="en-US" dirty="0"/>
          </a:p>
        </p:txBody>
      </p:sp>
      <p:pic>
        <p:nvPicPr>
          <p:cNvPr id="4" name="Picture 3" descr="logo_mbd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2800" y="1600200"/>
            <a:ext cx="1701800" cy="1231900"/>
          </a:xfrm>
          <a:prstGeom prst="rect">
            <a:avLst/>
          </a:prstGeom>
        </p:spPr>
      </p:pic>
    </p:spTree>
    <p:extLst>
      <p:ext uri="{BB962C8B-B14F-4D97-AF65-F5344CB8AC3E}">
        <p14:creationId xmlns:p14="http://schemas.microsoft.com/office/powerpoint/2010/main" val="3333579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1689</TotalTime>
  <Words>3128</Words>
  <Application>Microsoft Office PowerPoint</Application>
  <PresentationFormat>On-screen Show (4:3)</PresentationFormat>
  <Paragraphs>352</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XI Annual Conference on Government Procurement in the Americas</vt:lpstr>
      <vt:lpstr>PowerPoint Presentation</vt:lpstr>
      <vt:lpstr>PowerPoint Presentation</vt:lpstr>
      <vt:lpstr>Procurement Challenges for SMEs</vt:lpstr>
      <vt:lpstr>US Procurement Process</vt:lpstr>
      <vt:lpstr>Assisting SMEs</vt:lpstr>
      <vt:lpstr>General Services Administration (GSA)</vt:lpstr>
      <vt:lpstr>Office of Small Business Utilization (OSBU)</vt:lpstr>
      <vt:lpstr>Minority Business Development Agency (MBDA)</vt:lpstr>
      <vt:lpstr>Small Business Administration (SBA)</vt:lpstr>
      <vt:lpstr>Example in Practice</vt:lpstr>
      <vt:lpstr>Example in Practice</vt:lpstr>
      <vt:lpstr>GSA Subcontracting Directory  for Small Business</vt:lpstr>
      <vt:lpstr>US Statutory Procurement Goals</vt:lpstr>
      <vt:lpstr>US Procurement Goals</vt:lpstr>
      <vt:lpstr>Challenges</vt:lpstr>
      <vt:lpstr>International Perspective  Procurement Process</vt:lpstr>
      <vt:lpstr>Small Business Interests in Obtaining Government Contracts</vt:lpstr>
      <vt:lpstr>Korea - Success Story</vt:lpstr>
      <vt:lpstr>Procurement Policies</vt:lpstr>
      <vt:lpstr>What do our future citizens want?</vt:lpstr>
      <vt:lpstr>Economic Development</vt:lpstr>
      <vt:lpstr>Knowledge Transfer </vt:lpstr>
      <vt:lpstr>Aggregate of Laws to Promote a  Business-Friendly Environment</vt:lpstr>
      <vt:lpstr>Supply-Side Anti-Corruption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Enduring Prosperity and the Rule of Law for the Northern Triangle</dc:title>
  <dc:creator>Filpi, James</dc:creator>
  <cp:lastModifiedBy> </cp:lastModifiedBy>
  <cp:revision>106</cp:revision>
  <dcterms:created xsi:type="dcterms:W3CDTF">2015-09-25T15:21:02Z</dcterms:created>
  <dcterms:modified xsi:type="dcterms:W3CDTF">2015-10-26T21:26:13Z</dcterms:modified>
</cp:coreProperties>
</file>